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mov" ContentType="video/unknown"/>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6" r:id="rId2"/>
    <p:sldId id="257" r:id="rId3"/>
    <p:sldId id="269" r:id="rId4"/>
    <p:sldId id="270" r:id="rId5"/>
    <p:sldId id="277" r:id="rId6"/>
    <p:sldId id="271" r:id="rId7"/>
    <p:sldId id="279" r:id="rId8"/>
    <p:sldId id="282" r:id="rId9"/>
    <p:sldId id="259" r:id="rId10"/>
    <p:sldId id="276" r:id="rId11"/>
    <p:sldId id="272" r:id="rId12"/>
    <p:sldId id="258" r:id="rId13"/>
    <p:sldId id="268" r:id="rId14"/>
    <p:sldId id="280" r:id="rId15"/>
    <p:sldId id="275" r:id="rId16"/>
    <p:sldId id="281" r:id="rId17"/>
    <p:sldId id="267" r:id="rId18"/>
    <p:sldId id="274" r:id="rId19"/>
    <p:sldId id="273" r:id="rId20"/>
    <p:sldId id="263" r:id="rId21"/>
    <p:sldId id="264"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14" autoAdjust="0"/>
    <p:restoredTop sz="78114" autoAdjust="0"/>
  </p:normalViewPr>
  <p:slideViewPr>
    <p:cSldViewPr>
      <p:cViewPr>
        <p:scale>
          <a:sx n="76" d="100"/>
          <a:sy n="76" d="100"/>
        </p:scale>
        <p:origin x="-2512" y="-2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8EE78C-8C95-3849-9A69-745CD2F3E103}" type="datetimeFigureOut">
              <a:rPr lang="en-US" smtClean="0"/>
              <a:t>8/18/14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B52CEE-CE56-A647-A68A-A8B2B8B3EA95}" type="slidenum">
              <a:rPr lang="en-US" smtClean="0"/>
              <a:t>‹#›</a:t>
            </a:fld>
            <a:endParaRPr lang="en-US"/>
          </a:p>
        </p:txBody>
      </p:sp>
    </p:spTree>
    <p:extLst>
      <p:ext uri="{BB962C8B-B14F-4D97-AF65-F5344CB8AC3E}">
        <p14:creationId xmlns:p14="http://schemas.microsoft.com/office/powerpoint/2010/main" val="14790214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err="1" smtClean="0"/>
              <a:t>Unicef</a:t>
            </a:r>
            <a:r>
              <a:rPr lang="en-US" baseline="0" dirty="0" smtClean="0"/>
              <a:t> - </a:t>
            </a:r>
            <a:r>
              <a:rPr lang="en-US" dirty="0" smtClean="0">
                <a:solidFill>
                  <a:schemeClr val="bg1"/>
                </a:solidFill>
                <a:latin typeface="Century Gothic" pitchFamily="34" charset="0"/>
              </a:rPr>
              <a:t>an agency designed to protect rights of children and mothers, help meet their basic needs, and ensures their education</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dirty="0" smtClean="0">
                <a:solidFill>
                  <a:schemeClr val="bg1"/>
                </a:solidFill>
                <a:latin typeface="Century Gothic" pitchFamily="34" charset="0"/>
              </a:rPr>
              <a:t>March of Dimes</a:t>
            </a:r>
            <a:r>
              <a:rPr lang="en-US" baseline="0" dirty="0" smtClean="0">
                <a:solidFill>
                  <a:schemeClr val="bg1"/>
                </a:solidFill>
                <a:latin typeface="Century Gothic" pitchFamily="34" charset="0"/>
              </a:rPr>
              <a:t> - a</a:t>
            </a:r>
            <a:r>
              <a:rPr lang="en-US" dirty="0" smtClean="0">
                <a:solidFill>
                  <a:schemeClr val="bg1"/>
                </a:solidFill>
                <a:latin typeface="Century Gothic" pitchFamily="34" charset="0"/>
              </a:rPr>
              <a:t> charity that is focused on promoting health for babies by preventing birth defects, prematurity, and polio. </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dirty="0" smtClean="0">
                <a:solidFill>
                  <a:schemeClr val="bg1"/>
                </a:solidFill>
                <a:latin typeface="Century Gothic" pitchFamily="34" charset="0"/>
              </a:rPr>
              <a:t>Children’s Miracl</a:t>
            </a:r>
            <a:r>
              <a:rPr lang="en-US" baseline="0" dirty="0" smtClean="0">
                <a:solidFill>
                  <a:schemeClr val="bg1"/>
                </a:solidFill>
                <a:latin typeface="Century Gothic" pitchFamily="34" charset="0"/>
              </a:rPr>
              <a:t>e Network - </a:t>
            </a:r>
            <a:r>
              <a:rPr lang="en-US" dirty="0" smtClean="0">
                <a:solidFill>
                  <a:schemeClr val="bg1"/>
                </a:solidFill>
                <a:latin typeface="Century Gothic" pitchFamily="34" charset="0"/>
              </a:rPr>
              <a:t>a non-profit organization that raises money</a:t>
            </a:r>
            <a:r>
              <a:rPr lang="en-US" baseline="0" dirty="0" smtClean="0">
                <a:solidFill>
                  <a:schemeClr val="bg1"/>
                </a:solidFill>
                <a:latin typeface="Century Gothic" pitchFamily="34" charset="0"/>
              </a:rPr>
              <a:t> in order to provide comfort, treatment, and hope to children in hospitals. </a:t>
            </a:r>
            <a:endParaRPr lang="en-US" dirty="0" smtClean="0">
              <a:solidFill>
                <a:schemeClr val="bg1"/>
              </a:solidFill>
              <a:latin typeface="Century Gothic" pitchFamily="34" charset="0"/>
            </a:endParaRPr>
          </a:p>
          <a:p>
            <a:endParaRPr lang="en-US" dirty="0"/>
          </a:p>
        </p:txBody>
      </p:sp>
      <p:sp>
        <p:nvSpPr>
          <p:cNvPr id="4" name="Slide Number Placeholder 3"/>
          <p:cNvSpPr>
            <a:spLocks noGrp="1"/>
          </p:cNvSpPr>
          <p:nvPr>
            <p:ph type="sldNum" sz="quarter" idx="10"/>
          </p:nvPr>
        </p:nvSpPr>
        <p:spPr/>
        <p:txBody>
          <a:bodyPr/>
          <a:lstStyle/>
          <a:p>
            <a:fld id="{BAB52CEE-CE56-A647-A68A-A8B2B8B3EA95}" type="slidenum">
              <a:rPr lang="en-US" smtClean="0"/>
              <a:t>2</a:t>
            </a:fld>
            <a:endParaRPr lang="en-US"/>
          </a:p>
        </p:txBody>
      </p:sp>
    </p:spTree>
    <p:extLst>
      <p:ext uri="{BB962C8B-B14F-4D97-AF65-F5344CB8AC3E}">
        <p14:creationId xmlns:p14="http://schemas.microsoft.com/office/powerpoint/2010/main" val="2777984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Programs</a:t>
            </a:r>
            <a:r>
              <a:rPr lang="en-US" baseline="0" dirty="0" smtClean="0"/>
              <a:t> to choose from include Summer Programs, Spring Break Programs, and Regional Programs in places such as the Dominican Republic, Costa Rica, or design a custom service trip for your club.</a:t>
            </a:r>
            <a:endParaRPr lang="en-US" dirty="0"/>
          </a:p>
        </p:txBody>
      </p:sp>
      <p:sp>
        <p:nvSpPr>
          <p:cNvPr id="4" name="Slide Number Placeholder 3"/>
          <p:cNvSpPr>
            <a:spLocks noGrp="1"/>
          </p:cNvSpPr>
          <p:nvPr>
            <p:ph type="sldNum" sz="quarter" idx="10"/>
          </p:nvPr>
        </p:nvSpPr>
        <p:spPr/>
        <p:txBody>
          <a:bodyPr/>
          <a:lstStyle/>
          <a:p>
            <a:fld id="{BAB52CEE-CE56-A647-A68A-A8B2B8B3EA95}" type="slidenum">
              <a:rPr lang="en-US" smtClean="0"/>
              <a:t>13</a:t>
            </a:fld>
            <a:endParaRPr lang="en-US"/>
          </a:p>
        </p:txBody>
      </p:sp>
    </p:spTree>
    <p:extLst>
      <p:ext uri="{BB962C8B-B14F-4D97-AF65-F5344CB8AC3E}">
        <p14:creationId xmlns:p14="http://schemas.microsoft.com/office/powerpoint/2010/main" val="760040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Programs</a:t>
            </a:r>
            <a:r>
              <a:rPr lang="en-US" baseline="0" dirty="0" smtClean="0"/>
              <a:t> to choose from include Summer Programs, Spring Break Programs, and Regional Programs in places such as the Dominican Republic, Costa Rica, or design a custom service trip for your club.</a:t>
            </a:r>
          </a:p>
          <a:p>
            <a:r>
              <a:rPr lang="en-US" sz="1200" dirty="0" smtClean="0">
                <a:latin typeface="Garamond" panose="02020404030301010803" pitchFamily="18" charset="0"/>
              </a:rPr>
              <a:t>Representatives from Rustic Pathways would be happy to speak at a club meeting, participate at a rally or lead a workshop at your district convention. </a:t>
            </a:r>
            <a:endParaRPr lang="en-US" dirty="0"/>
          </a:p>
        </p:txBody>
      </p:sp>
      <p:sp>
        <p:nvSpPr>
          <p:cNvPr id="4" name="Slide Number Placeholder 3"/>
          <p:cNvSpPr>
            <a:spLocks noGrp="1"/>
          </p:cNvSpPr>
          <p:nvPr>
            <p:ph type="sldNum" sz="quarter" idx="10"/>
          </p:nvPr>
        </p:nvSpPr>
        <p:spPr/>
        <p:txBody>
          <a:bodyPr/>
          <a:lstStyle/>
          <a:p>
            <a:fld id="{BAB52CEE-CE56-A647-A68A-A8B2B8B3EA95}" type="slidenum">
              <a:rPr lang="en-US" smtClean="0"/>
              <a:t>14</a:t>
            </a:fld>
            <a:endParaRPr lang="en-US"/>
          </a:p>
        </p:txBody>
      </p:sp>
    </p:spTree>
    <p:extLst>
      <p:ext uri="{BB962C8B-B14F-4D97-AF65-F5344CB8AC3E}">
        <p14:creationId xmlns:p14="http://schemas.microsoft.com/office/powerpoint/2010/main" val="4234890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Garamond" panose="02020404030301010803" pitchFamily="18" charset="0"/>
              </a:rPr>
              <a:t>Every year in the United states, 8,000 people die from drowning and more than 80,000 near-drowning occur in which people can be severely injured. </a:t>
            </a:r>
            <a:endParaRPr lang="en-US" dirty="0"/>
          </a:p>
        </p:txBody>
      </p:sp>
      <p:sp>
        <p:nvSpPr>
          <p:cNvPr id="4" name="Slide Number Placeholder 3"/>
          <p:cNvSpPr>
            <a:spLocks noGrp="1"/>
          </p:cNvSpPr>
          <p:nvPr>
            <p:ph type="sldNum" sz="quarter" idx="10"/>
          </p:nvPr>
        </p:nvSpPr>
        <p:spPr/>
        <p:txBody>
          <a:bodyPr/>
          <a:lstStyle/>
          <a:p>
            <a:fld id="{BAB52CEE-CE56-A647-A68A-A8B2B8B3EA95}" type="slidenum">
              <a:rPr lang="en-US" smtClean="0"/>
              <a:t>15</a:t>
            </a:fld>
            <a:endParaRPr lang="en-US"/>
          </a:p>
        </p:txBody>
      </p:sp>
    </p:spTree>
    <p:extLst>
      <p:ext uri="{BB962C8B-B14F-4D97-AF65-F5344CB8AC3E}">
        <p14:creationId xmlns:p14="http://schemas.microsoft.com/office/powerpoint/2010/main" val="2940768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sz="1200" dirty="0" smtClean="0">
                <a:solidFill>
                  <a:schemeClr val="bg1"/>
                </a:solidFill>
                <a:latin typeface="Garamond" panose="02020404030301010803" pitchFamily="18" charset="0"/>
              </a:rPr>
              <a:t>Select a person or persons to meet with local school officials, to discuss making ECAS a part of their elementary school curriculum</a:t>
            </a:r>
          </a:p>
          <a:p>
            <a:pPr marL="342900" indent="-342900">
              <a:buAutoNum type="arabicPeriod"/>
            </a:pPr>
            <a:r>
              <a:rPr lang="en-US" sz="1200" dirty="0" smtClean="0">
                <a:solidFill>
                  <a:schemeClr val="bg1"/>
                </a:solidFill>
                <a:latin typeface="Garamond" panose="02020404030301010803" pitchFamily="18" charset="0"/>
              </a:rPr>
              <a:t>Find a pool that is available for lessons; if there isn’t one located on the schools property you could possibly use a county or city owned pool</a:t>
            </a:r>
          </a:p>
          <a:p>
            <a:pPr marL="342900" indent="-342900">
              <a:buAutoNum type="arabicPeriod"/>
            </a:pPr>
            <a:r>
              <a:rPr lang="en-US" sz="1200" dirty="0" smtClean="0">
                <a:solidFill>
                  <a:schemeClr val="bg1"/>
                </a:solidFill>
                <a:latin typeface="Garamond" panose="02020404030301010803" pitchFamily="18" charset="0"/>
              </a:rPr>
              <a:t>Find a certified swimming instructor</a:t>
            </a:r>
          </a:p>
          <a:p>
            <a:pPr marL="342900" indent="-342900">
              <a:buAutoNum type="arabicPeriod"/>
            </a:pPr>
            <a:r>
              <a:rPr lang="en-US" sz="1200" dirty="0" smtClean="0">
                <a:solidFill>
                  <a:schemeClr val="bg1"/>
                </a:solidFill>
                <a:latin typeface="Garamond" panose="02020404030301010803" pitchFamily="18" charset="0"/>
              </a:rPr>
              <a:t>Advertise for financial and volunteer support in the school and local media</a:t>
            </a:r>
          </a:p>
          <a:p>
            <a:endParaRPr lang="en-US" dirty="0"/>
          </a:p>
        </p:txBody>
      </p:sp>
      <p:sp>
        <p:nvSpPr>
          <p:cNvPr id="4" name="Slide Number Placeholder 3"/>
          <p:cNvSpPr>
            <a:spLocks noGrp="1"/>
          </p:cNvSpPr>
          <p:nvPr>
            <p:ph type="sldNum" sz="quarter" idx="10"/>
          </p:nvPr>
        </p:nvSpPr>
        <p:spPr/>
        <p:txBody>
          <a:bodyPr/>
          <a:lstStyle/>
          <a:p>
            <a:fld id="{BAB52CEE-CE56-A647-A68A-A8B2B8B3EA95}" type="slidenum">
              <a:rPr lang="en-US" smtClean="0"/>
              <a:t>16</a:t>
            </a:fld>
            <a:endParaRPr lang="en-US"/>
          </a:p>
        </p:txBody>
      </p:sp>
    </p:spTree>
    <p:extLst>
      <p:ext uri="{BB962C8B-B14F-4D97-AF65-F5344CB8AC3E}">
        <p14:creationId xmlns:p14="http://schemas.microsoft.com/office/powerpoint/2010/main" val="1570707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was inspired by Past International President Nelson Tucker’s initiative to create a day that unites the entire Kiwanis family in service.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Other</a:t>
            </a:r>
            <a:r>
              <a:rPr lang="en-US" baseline="0" dirty="0" smtClean="0"/>
              <a:t> branches include </a:t>
            </a:r>
            <a:r>
              <a:rPr lang="en-US" sz="1200" dirty="0" smtClean="0">
                <a:latin typeface="Garamond" panose="02020404030301010803" pitchFamily="18" charset="0"/>
              </a:rPr>
              <a:t>K-Kids, Builders, </a:t>
            </a:r>
            <a:r>
              <a:rPr lang="en-US" sz="1200" dirty="0" err="1" smtClean="0">
                <a:latin typeface="Garamond" panose="02020404030301010803" pitchFamily="18" charset="0"/>
              </a:rPr>
              <a:t>Aktion</a:t>
            </a:r>
            <a:r>
              <a:rPr lang="en-US" sz="1200" dirty="0" smtClean="0">
                <a:latin typeface="Garamond" panose="02020404030301010803" pitchFamily="18" charset="0"/>
              </a:rPr>
              <a:t>,  CKI and Kiwanis clubs.</a:t>
            </a:r>
          </a:p>
          <a:p>
            <a:endParaRPr lang="en-US" dirty="0"/>
          </a:p>
        </p:txBody>
      </p:sp>
      <p:sp>
        <p:nvSpPr>
          <p:cNvPr id="4" name="Slide Number Placeholder 3"/>
          <p:cNvSpPr>
            <a:spLocks noGrp="1"/>
          </p:cNvSpPr>
          <p:nvPr>
            <p:ph type="sldNum" sz="quarter" idx="10"/>
          </p:nvPr>
        </p:nvSpPr>
        <p:spPr/>
        <p:txBody>
          <a:bodyPr/>
          <a:lstStyle/>
          <a:p>
            <a:fld id="{BAB52CEE-CE56-A647-A68A-A8B2B8B3EA95}" type="slidenum">
              <a:rPr lang="en-US" smtClean="0"/>
              <a:t>17</a:t>
            </a:fld>
            <a:endParaRPr lang="en-US"/>
          </a:p>
        </p:txBody>
      </p:sp>
    </p:spTree>
    <p:extLst>
      <p:ext uri="{BB962C8B-B14F-4D97-AF65-F5344CB8AC3E}">
        <p14:creationId xmlns:p14="http://schemas.microsoft.com/office/powerpoint/2010/main" val="2519172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Garamond" panose="02020404030301010803" pitchFamily="18" charset="0"/>
              </a:rPr>
              <a:t>Purpose? To enhance the Key club core value of inclusiveness by incorporating others with different lifestyles and skills. </a:t>
            </a:r>
          </a:p>
          <a:p>
            <a:endParaRPr lang="en-US" dirty="0" smtClean="0"/>
          </a:p>
          <a:p>
            <a:endParaRPr lang="en-US" dirty="0" smtClean="0"/>
          </a:p>
          <a:p>
            <a:r>
              <a:rPr lang="en-US" dirty="0" smtClean="0"/>
              <a:t>Ways to get involved: </a:t>
            </a:r>
          </a:p>
          <a:p>
            <a:r>
              <a:rPr lang="en-US" dirty="0" smtClean="0"/>
              <a:t>Volunteer with a</a:t>
            </a:r>
            <a:r>
              <a:rPr lang="en-US" baseline="0" dirty="0" smtClean="0"/>
              <a:t>n </a:t>
            </a:r>
            <a:r>
              <a:rPr lang="en-US" baseline="0" dirty="0" err="1" smtClean="0"/>
              <a:t>Aktion</a:t>
            </a:r>
            <a:r>
              <a:rPr lang="en-US" baseline="0" dirty="0" smtClean="0"/>
              <a:t> club which is an organization a part of Kiwanis for special need adults</a:t>
            </a:r>
          </a:p>
          <a:p>
            <a:r>
              <a:rPr lang="en-US" baseline="0" dirty="0" smtClean="0"/>
              <a:t>Special Olympics</a:t>
            </a:r>
          </a:p>
          <a:p>
            <a:r>
              <a:rPr lang="en-US" baseline="0" dirty="0" smtClean="0"/>
              <a:t>Tennis for fun</a:t>
            </a:r>
          </a:p>
          <a:p>
            <a:r>
              <a:rPr lang="en-US" baseline="0" dirty="0" smtClean="0"/>
              <a:t>Buddy Baseball </a:t>
            </a:r>
          </a:p>
          <a:p>
            <a:r>
              <a:rPr lang="en-US" baseline="0" dirty="0" smtClean="0"/>
              <a:t>Heavenly hooves </a:t>
            </a:r>
          </a:p>
        </p:txBody>
      </p:sp>
      <p:sp>
        <p:nvSpPr>
          <p:cNvPr id="4" name="Slide Number Placeholder 3"/>
          <p:cNvSpPr>
            <a:spLocks noGrp="1"/>
          </p:cNvSpPr>
          <p:nvPr>
            <p:ph type="sldNum" sz="quarter" idx="10"/>
          </p:nvPr>
        </p:nvSpPr>
        <p:spPr/>
        <p:txBody>
          <a:bodyPr/>
          <a:lstStyle/>
          <a:p>
            <a:fld id="{BAB52CEE-CE56-A647-A68A-A8B2B8B3EA95}" type="slidenum">
              <a:rPr lang="en-US" smtClean="0"/>
              <a:t>18</a:t>
            </a:fld>
            <a:endParaRPr lang="en-US"/>
          </a:p>
        </p:txBody>
      </p:sp>
    </p:spTree>
    <p:extLst>
      <p:ext uri="{BB962C8B-B14F-4D97-AF65-F5344CB8AC3E}">
        <p14:creationId xmlns:p14="http://schemas.microsoft.com/office/powerpoint/2010/main" val="3207765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last</a:t>
            </a:r>
            <a:r>
              <a:rPr lang="en-US" baseline="0" dirty="0" smtClean="0"/>
              <a:t> year for the Eliminate Project. What will you do to make a long lasting impact to eradicate maternal neonatal tetanus? </a:t>
            </a:r>
          </a:p>
          <a:p>
            <a:endParaRPr lang="en-US" baseline="0" dirty="0" smtClean="0"/>
          </a:p>
          <a:p>
            <a:r>
              <a:rPr lang="en-US" baseline="0" dirty="0" smtClean="0"/>
              <a:t>(Start at 1:13)</a:t>
            </a:r>
            <a:endParaRPr lang="en-US" dirty="0"/>
          </a:p>
        </p:txBody>
      </p:sp>
      <p:sp>
        <p:nvSpPr>
          <p:cNvPr id="4" name="Slide Number Placeholder 3"/>
          <p:cNvSpPr>
            <a:spLocks noGrp="1"/>
          </p:cNvSpPr>
          <p:nvPr>
            <p:ph type="sldNum" sz="quarter" idx="10"/>
          </p:nvPr>
        </p:nvSpPr>
        <p:spPr/>
        <p:txBody>
          <a:bodyPr/>
          <a:lstStyle/>
          <a:p>
            <a:fld id="{BAB52CEE-CE56-A647-A68A-A8B2B8B3EA95}" type="slidenum">
              <a:rPr lang="en-US" smtClean="0"/>
              <a:t>19</a:t>
            </a:fld>
            <a:endParaRPr lang="en-US"/>
          </a:p>
        </p:txBody>
      </p:sp>
    </p:spTree>
    <p:extLst>
      <p:ext uri="{BB962C8B-B14F-4D97-AF65-F5344CB8AC3E}">
        <p14:creationId xmlns:p14="http://schemas.microsoft.com/office/powerpoint/2010/main" val="3707235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B52CEE-CE56-A647-A68A-A8B2B8B3EA95}" type="slidenum">
              <a:rPr lang="en-US" smtClean="0"/>
              <a:t>20</a:t>
            </a:fld>
            <a:endParaRPr lang="en-US"/>
          </a:p>
        </p:txBody>
      </p:sp>
    </p:spTree>
    <p:extLst>
      <p:ext uri="{BB962C8B-B14F-4D97-AF65-F5344CB8AC3E}">
        <p14:creationId xmlns:p14="http://schemas.microsoft.com/office/powerpoint/2010/main" val="777182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B52CEE-CE56-A647-A68A-A8B2B8B3EA95}" type="slidenum">
              <a:rPr lang="en-US" smtClean="0"/>
              <a:t>21</a:t>
            </a:fld>
            <a:endParaRPr lang="en-US"/>
          </a:p>
        </p:txBody>
      </p:sp>
    </p:spTree>
    <p:extLst>
      <p:ext uri="{BB962C8B-B14F-4D97-AF65-F5344CB8AC3E}">
        <p14:creationId xmlns:p14="http://schemas.microsoft.com/office/powerpoint/2010/main" val="1337286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a:t>
            </a:r>
            <a:r>
              <a:rPr lang="en-US" baseline="0" dirty="0" smtClean="0"/>
              <a:t> support UNICEF?</a:t>
            </a:r>
          </a:p>
          <a:p>
            <a:endParaRPr lang="en-US" baseline="0" dirty="0" smtClean="0"/>
          </a:p>
          <a:p>
            <a:r>
              <a:rPr lang="en-US" dirty="0" smtClean="0"/>
              <a:t>They</a:t>
            </a:r>
            <a:r>
              <a:rPr lang="en-US" baseline="0" dirty="0" smtClean="0"/>
              <a:t> o</a:t>
            </a:r>
            <a:r>
              <a:rPr lang="en-US" dirty="0" smtClean="0"/>
              <a:t>perate in more countries and help more children then any other humanitarian organization.</a:t>
            </a:r>
          </a:p>
          <a:p>
            <a:endParaRPr lang="en-US" dirty="0" smtClean="0"/>
          </a:p>
          <a:p>
            <a:r>
              <a:rPr lang="en-US" dirty="0" smtClean="0"/>
              <a:t>They do whatever it takes to reach vulnerable children, from stopping wars to trekking through the remotest deserts. For example, they</a:t>
            </a:r>
            <a:r>
              <a:rPr lang="en-US" baseline="0" dirty="0" smtClean="0"/>
              <a:t> </a:t>
            </a:r>
            <a:r>
              <a:rPr lang="en-US" dirty="0" smtClean="0"/>
              <a:t>pioneered ‘Days of </a:t>
            </a:r>
            <a:r>
              <a:rPr lang="en-US" dirty="0" err="1" smtClean="0"/>
              <a:t>Tranquillity</a:t>
            </a:r>
            <a:r>
              <a:rPr lang="en-US" dirty="0" smtClean="0"/>
              <a:t>’ to arrange ceasefires in times of war so children can be reached with lifesaving healthcare. </a:t>
            </a:r>
          </a:p>
          <a:p>
            <a:endParaRPr lang="en-US" dirty="0" smtClean="0"/>
          </a:p>
          <a:p>
            <a:r>
              <a:rPr lang="en-US" dirty="0" smtClean="0"/>
              <a:t>They work with and coordinate everyone who cares about children - partner </a:t>
            </a:r>
            <a:r>
              <a:rPr lang="en-US" dirty="0" err="1" smtClean="0"/>
              <a:t>organzsations</a:t>
            </a:r>
            <a:r>
              <a:rPr lang="en-US" dirty="0" smtClean="0"/>
              <a:t>, governments, communities, parents and children themselves - to make sure no child is forgotten.</a:t>
            </a:r>
          </a:p>
          <a:p>
            <a:endParaRPr lang="en-US" dirty="0" smtClean="0"/>
          </a:p>
          <a:p>
            <a:r>
              <a:rPr lang="en-US" dirty="0" smtClean="0"/>
              <a:t>The</a:t>
            </a:r>
            <a:r>
              <a:rPr lang="en-US" baseline="0" dirty="0" smtClean="0"/>
              <a:t> Major Emphasis motto is Children: Their Future, Our Focus. </a:t>
            </a:r>
          </a:p>
          <a:p>
            <a:endParaRPr lang="en-US" baseline="0" dirty="0" smtClean="0"/>
          </a:p>
          <a:p>
            <a:r>
              <a:rPr lang="en-US" baseline="0" dirty="0" smtClean="0"/>
              <a:t>UNICEF truly focuses on the future of children which is why Key Club focuses on supporting this organization.</a:t>
            </a:r>
            <a:endParaRPr lang="en-US" dirty="0" smtClean="0"/>
          </a:p>
        </p:txBody>
      </p:sp>
      <p:sp>
        <p:nvSpPr>
          <p:cNvPr id="4" name="Slide Number Placeholder 3"/>
          <p:cNvSpPr>
            <a:spLocks noGrp="1"/>
          </p:cNvSpPr>
          <p:nvPr>
            <p:ph type="sldNum" sz="quarter" idx="10"/>
          </p:nvPr>
        </p:nvSpPr>
        <p:spPr/>
        <p:txBody>
          <a:bodyPr/>
          <a:lstStyle/>
          <a:p>
            <a:fld id="{BAB52CEE-CE56-A647-A68A-A8B2B8B3EA95}" type="slidenum">
              <a:rPr lang="en-US" smtClean="0"/>
              <a:t>3</a:t>
            </a:fld>
            <a:endParaRPr lang="en-US"/>
          </a:p>
        </p:txBody>
      </p:sp>
    </p:spTree>
    <p:extLst>
      <p:ext uri="{BB962C8B-B14F-4D97-AF65-F5344CB8AC3E}">
        <p14:creationId xmlns:p14="http://schemas.microsoft.com/office/powerpoint/2010/main" val="1246471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Visit the march of dimes website,</a:t>
            </a:r>
            <a:r>
              <a:rPr lang="en-US" baseline="0" dirty="0" smtClean="0"/>
              <a:t> find the select a category button and select the mission tab in order to find out more about the mission of March of Dimes </a:t>
            </a:r>
          </a:p>
          <a:p>
            <a:endParaRPr lang="en-US" baseline="0" dirty="0" smtClean="0"/>
          </a:p>
          <a:p>
            <a:r>
              <a:rPr lang="en-US" baseline="0" dirty="0" smtClean="0"/>
              <a:t>Wondering how to support March of Dimes. Become a Team Captain and host a walk where the proceeds will go to the March of Dimes organization.</a:t>
            </a:r>
          </a:p>
          <a:p>
            <a:r>
              <a:rPr lang="en-US" baseline="0" dirty="0" smtClean="0"/>
              <a:t>Set up your team page at marchforbabies.org</a:t>
            </a:r>
          </a:p>
          <a:p>
            <a:r>
              <a:rPr lang="en-US" baseline="0" dirty="0" smtClean="0"/>
              <a:t>• Assemble your core team </a:t>
            </a:r>
          </a:p>
          <a:p>
            <a:r>
              <a:rPr lang="en-US" baseline="0" dirty="0" smtClean="0"/>
              <a:t>(complete the sheet on the next page)</a:t>
            </a:r>
          </a:p>
          <a:p>
            <a:r>
              <a:rPr lang="en-US" baseline="0" dirty="0" smtClean="0"/>
              <a:t>Organization and spirit are all it takes to make your March for Babies </a:t>
            </a:r>
          </a:p>
          <a:p>
            <a:r>
              <a:rPr lang="en-US" baseline="0" dirty="0" smtClean="0"/>
              <a:t>campaign a success.</a:t>
            </a:r>
          </a:p>
          <a:p>
            <a:r>
              <a:rPr lang="en-US" baseline="0" dirty="0" smtClean="0"/>
              <a:t>how a great campaign </a:t>
            </a:r>
          </a:p>
          <a:p>
            <a:r>
              <a:rPr lang="en-US" baseline="0" dirty="0" smtClean="0"/>
              <a:t>takes shape</a:t>
            </a:r>
          </a:p>
          <a:p>
            <a:r>
              <a:rPr lang="en-US" baseline="0" dirty="0" smtClean="0"/>
              <a:t>1. Organize</a:t>
            </a:r>
          </a:p>
          <a:p>
            <a:r>
              <a:rPr lang="en-US" baseline="0" dirty="0" smtClean="0"/>
              <a:t>• Set up your team page at marchforbabies.org</a:t>
            </a:r>
          </a:p>
          <a:p>
            <a:r>
              <a:rPr lang="en-US" baseline="0" dirty="0" smtClean="0"/>
              <a:t>• Assemble your core team </a:t>
            </a:r>
          </a:p>
          <a:p>
            <a:r>
              <a:rPr lang="en-US" baseline="0" dirty="0" smtClean="0"/>
              <a:t>(complete the sheet on the next page)</a:t>
            </a:r>
          </a:p>
          <a:p>
            <a:pPr marL="228600" indent="-228600">
              <a:buAutoNum type="arabicPeriod"/>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2. Recruit</a:t>
            </a:r>
          </a:p>
          <a:p>
            <a:r>
              <a:rPr lang="en-US" baseline="0" dirty="0" smtClean="0"/>
              <a:t>• Get the word out about March for Babies</a:t>
            </a:r>
          </a:p>
          <a:p>
            <a:r>
              <a:rPr lang="en-US" baseline="0" dirty="0" smtClean="0"/>
              <a:t>• Grow the team, ask fundraisers to sign up online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3. Fundraise</a:t>
            </a:r>
          </a:p>
          <a:p>
            <a:r>
              <a:rPr lang="en-US" baseline="0" dirty="0" smtClean="0"/>
              <a:t>• Encourage walkers to utilize online fundraising</a:t>
            </a:r>
          </a:p>
          <a:p>
            <a:r>
              <a:rPr lang="en-US" baseline="0" dirty="0" smtClean="0"/>
              <a:t>• Set individual and team fundraising goals</a:t>
            </a:r>
          </a:p>
          <a:p>
            <a:r>
              <a:rPr lang="en-US" baseline="0" dirty="0" smtClean="0"/>
              <a:t>• Share the team goal and give weekly progress updates</a:t>
            </a:r>
          </a:p>
          <a:p>
            <a:endParaRPr lang="en-US" baseline="0" dirty="0" smtClean="0"/>
          </a:p>
          <a:p>
            <a:r>
              <a:rPr lang="en-US" baseline="0" dirty="0" smtClean="0"/>
              <a:t>Now you may be wondering, how do I get a business to donate to my cause? Elevator speeches. Short to the point speeches that will explain exactly what cause you are supporting.</a:t>
            </a:r>
          </a:p>
          <a:p>
            <a:endParaRPr lang="en-US" baseline="0" dirty="0" smtClean="0"/>
          </a:p>
          <a:p>
            <a:r>
              <a:rPr lang="en-US" baseline="0" dirty="0" smtClean="0"/>
              <a:t>(Encourage the class to write down what march of dimes means to them and then share the 30-60 second elevator speech about march of Dimes)</a:t>
            </a:r>
          </a:p>
          <a:p>
            <a:endParaRPr lang="en-US" baseline="0" dirty="0" smtClean="0"/>
          </a:p>
          <a:p>
            <a:r>
              <a:rPr lang="en-US" baseline="0" dirty="0" smtClean="0"/>
              <a:t>Elevator speech:</a:t>
            </a:r>
          </a:p>
          <a:p>
            <a:endParaRPr lang="en-US" dirty="0" smtClean="0"/>
          </a:p>
          <a:p>
            <a:r>
              <a:rPr lang="en-US" dirty="0" smtClean="0"/>
              <a:t>“ I volunteer for the March of Dimes, which helps moms have full-term </a:t>
            </a:r>
          </a:p>
          <a:p>
            <a:r>
              <a:rPr lang="en-US" dirty="0" smtClean="0"/>
              <a:t>pregnancies and healthy babies. Nearly 4 million babies were born </a:t>
            </a:r>
          </a:p>
          <a:p>
            <a:r>
              <a:rPr lang="en-US" dirty="0" smtClean="0"/>
              <a:t>last year, and the March of Dimes helped each and every one through </a:t>
            </a:r>
          </a:p>
          <a:p>
            <a:r>
              <a:rPr lang="en-US" dirty="0" smtClean="0"/>
              <a:t>research, education, vaccines and breakthroughs. The March of Dimes </a:t>
            </a:r>
          </a:p>
          <a:p>
            <a:r>
              <a:rPr lang="en-US" dirty="0" smtClean="0"/>
              <a:t>offers programs that focus on healthy pregnancy for women, while also </a:t>
            </a:r>
          </a:p>
          <a:p>
            <a:r>
              <a:rPr lang="en-US" dirty="0" smtClean="0"/>
              <a:t>offering comfort and information to families with a premature or very </a:t>
            </a:r>
          </a:p>
          <a:p>
            <a:r>
              <a:rPr lang="en-US" dirty="0" smtClean="0"/>
              <a:t>sick newborn in intensive care. Each day, the March of Dimes helps more </a:t>
            </a:r>
          </a:p>
          <a:p>
            <a:r>
              <a:rPr lang="en-US" dirty="0" smtClean="0"/>
              <a:t>babies be born healthy.”</a:t>
            </a:r>
          </a:p>
          <a:p>
            <a:r>
              <a:rPr lang="en-US" dirty="0" smtClean="0"/>
              <a:t> Anastasia Morrison, Clemson University </a:t>
            </a:r>
          </a:p>
          <a:p>
            <a:endParaRPr lang="en-US" dirty="0" smtClean="0"/>
          </a:p>
          <a:p>
            <a:r>
              <a:rPr lang="en-US" dirty="0" smtClean="0"/>
              <a:t>4. Walk </a:t>
            </a:r>
          </a:p>
          <a:p>
            <a:r>
              <a:rPr lang="en-US" dirty="0" smtClean="0"/>
              <a:t>• Bring your energy and excitement to March for Babies day </a:t>
            </a:r>
          </a:p>
          <a:p>
            <a:r>
              <a:rPr lang="en-US" dirty="0" smtClean="0"/>
              <a:t>• Thank everyone who helped make your team a success!</a:t>
            </a:r>
          </a:p>
          <a:p>
            <a:r>
              <a:rPr lang="en-US" dirty="0" smtClean="0"/>
              <a:t>Consider asking businesses for donations towards the March of Dimes cause or if you can set up a station in their business where their customers can donate loose change.</a:t>
            </a:r>
          </a:p>
          <a:p>
            <a:endParaRPr lang="en-US" dirty="0" smtClean="0"/>
          </a:p>
          <a:p>
            <a:endParaRPr lang="en-US" dirty="0" smtClean="0"/>
          </a:p>
          <a:p>
            <a:r>
              <a:rPr lang="en-US" dirty="0" smtClean="0"/>
              <a:t>“ Youth are truly blessed to be healthy and to be able to serve others. </a:t>
            </a:r>
          </a:p>
          <a:p>
            <a:r>
              <a:rPr lang="en-US" dirty="0" smtClean="0"/>
              <a:t>We have the mission to help those in need, especially babies who are </a:t>
            </a:r>
          </a:p>
          <a:p>
            <a:r>
              <a:rPr lang="en-US" dirty="0" smtClean="0"/>
              <a:t>suffering from premature birth (March of Dimes) or maternal and neonatal </a:t>
            </a:r>
          </a:p>
          <a:p>
            <a:r>
              <a:rPr lang="en-US" dirty="0" smtClean="0"/>
              <a:t>tetanus (Kiwanis International). We need to set a brighter future for </a:t>
            </a:r>
          </a:p>
          <a:p>
            <a:r>
              <a:rPr lang="en-US" dirty="0" smtClean="0"/>
              <a:t>coming generations, and I believe students are fully capable of doing </a:t>
            </a:r>
          </a:p>
          <a:p>
            <a:r>
              <a:rPr lang="en-US" dirty="0" smtClean="0"/>
              <a:t>so by being a part of the March of Dimes and Key Club International.”</a:t>
            </a:r>
          </a:p>
          <a:p>
            <a:r>
              <a:rPr lang="en-US" dirty="0" smtClean="0"/>
              <a:t>Eric Yoon, Key Club International Trustee </a:t>
            </a:r>
          </a:p>
          <a:p>
            <a:endParaRPr lang="en-US" dirty="0"/>
          </a:p>
        </p:txBody>
      </p:sp>
      <p:sp>
        <p:nvSpPr>
          <p:cNvPr id="4" name="Slide Number Placeholder 3"/>
          <p:cNvSpPr>
            <a:spLocks noGrp="1"/>
          </p:cNvSpPr>
          <p:nvPr>
            <p:ph type="sldNum" sz="quarter" idx="10"/>
          </p:nvPr>
        </p:nvSpPr>
        <p:spPr/>
        <p:txBody>
          <a:bodyPr/>
          <a:lstStyle/>
          <a:p>
            <a:fld id="{BAB52CEE-CE56-A647-A68A-A8B2B8B3EA95}" type="slidenum">
              <a:rPr lang="en-US" smtClean="0"/>
              <a:t>4</a:t>
            </a:fld>
            <a:endParaRPr lang="en-US"/>
          </a:p>
        </p:txBody>
      </p:sp>
    </p:spTree>
    <p:extLst>
      <p:ext uri="{BB962C8B-B14F-4D97-AF65-F5344CB8AC3E}">
        <p14:creationId xmlns:p14="http://schemas.microsoft.com/office/powerpoint/2010/main" val="4139727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Visit the march of dimes website,</a:t>
            </a:r>
            <a:r>
              <a:rPr lang="en-US" baseline="0" dirty="0" smtClean="0"/>
              <a:t> find the select a category button and select the mission tab in order to find out more about the mission of March of Dimes </a:t>
            </a:r>
          </a:p>
          <a:p>
            <a:endParaRPr lang="en-US" baseline="0" dirty="0" smtClean="0"/>
          </a:p>
          <a:p>
            <a:r>
              <a:rPr lang="en-US" baseline="0" dirty="0" smtClean="0"/>
              <a:t>Wondering how to support March of Dimes. Become a Team Captain and host a walk where the proceeds will go to the March of Dimes organization.</a:t>
            </a:r>
          </a:p>
          <a:p>
            <a:r>
              <a:rPr lang="en-US" baseline="0" dirty="0" smtClean="0"/>
              <a:t>Set up your team page at marchforbabies.org</a:t>
            </a:r>
          </a:p>
          <a:p>
            <a:r>
              <a:rPr lang="en-US" baseline="0" dirty="0" smtClean="0"/>
              <a:t>• Assemble your core team </a:t>
            </a:r>
          </a:p>
          <a:p>
            <a:r>
              <a:rPr lang="en-US" baseline="0" dirty="0" smtClean="0"/>
              <a:t>(complete the sheet on the next page)</a:t>
            </a:r>
          </a:p>
          <a:p>
            <a:r>
              <a:rPr lang="en-US" baseline="0" dirty="0" smtClean="0"/>
              <a:t>Organization and spirit are all it takes to make your March for Babies </a:t>
            </a:r>
          </a:p>
          <a:p>
            <a:r>
              <a:rPr lang="en-US" baseline="0" dirty="0" smtClean="0"/>
              <a:t>campaign a success.</a:t>
            </a:r>
          </a:p>
          <a:p>
            <a:r>
              <a:rPr lang="en-US" baseline="0" dirty="0" smtClean="0"/>
              <a:t>how a great campaign </a:t>
            </a:r>
          </a:p>
          <a:p>
            <a:r>
              <a:rPr lang="en-US" baseline="0" dirty="0" smtClean="0"/>
              <a:t>takes shape</a:t>
            </a:r>
          </a:p>
          <a:p>
            <a:r>
              <a:rPr lang="en-US" baseline="0" dirty="0" smtClean="0"/>
              <a:t>1. Organize</a:t>
            </a:r>
          </a:p>
          <a:p>
            <a:r>
              <a:rPr lang="en-US" baseline="0" dirty="0" smtClean="0"/>
              <a:t>• Set up your team page at marchforbabies.org</a:t>
            </a:r>
          </a:p>
          <a:p>
            <a:r>
              <a:rPr lang="en-US" baseline="0" dirty="0" smtClean="0"/>
              <a:t>• Assemble your core team </a:t>
            </a:r>
          </a:p>
          <a:p>
            <a:r>
              <a:rPr lang="en-US" baseline="0" dirty="0" smtClean="0"/>
              <a:t>(complete the sheet on the next page)</a:t>
            </a:r>
          </a:p>
          <a:p>
            <a:pPr marL="228600" indent="-228600">
              <a:buAutoNum type="arabicPeriod"/>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2. Recruit</a:t>
            </a:r>
          </a:p>
          <a:p>
            <a:r>
              <a:rPr lang="en-US" baseline="0" dirty="0" smtClean="0"/>
              <a:t>• Get the word out about March for Babies</a:t>
            </a:r>
          </a:p>
          <a:p>
            <a:r>
              <a:rPr lang="en-US" baseline="0" dirty="0" smtClean="0"/>
              <a:t>• Grow the team, ask fundraisers to sign up online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3. Fundraise</a:t>
            </a:r>
          </a:p>
          <a:p>
            <a:r>
              <a:rPr lang="en-US" baseline="0" dirty="0" smtClean="0"/>
              <a:t>• Encourage walkers to utilize online fundraising</a:t>
            </a:r>
          </a:p>
          <a:p>
            <a:r>
              <a:rPr lang="en-US" baseline="0" dirty="0" smtClean="0"/>
              <a:t>• Set individual and team fundraising goals</a:t>
            </a:r>
          </a:p>
          <a:p>
            <a:r>
              <a:rPr lang="en-US" baseline="0" dirty="0" smtClean="0"/>
              <a:t>• Share the team goal and give weekly progress updates</a:t>
            </a:r>
          </a:p>
          <a:p>
            <a:endParaRPr lang="en-US" baseline="0" dirty="0" smtClean="0"/>
          </a:p>
          <a:p>
            <a:r>
              <a:rPr lang="en-US" baseline="0" dirty="0" smtClean="0"/>
              <a:t>Now you may be wondering, how do I get a business to donate to my cause? Elevator speeches. Short to the point speeches that will explain exactly what cause you are supporting.</a:t>
            </a:r>
          </a:p>
          <a:p>
            <a:endParaRPr lang="en-US" baseline="0" dirty="0" smtClean="0"/>
          </a:p>
          <a:p>
            <a:r>
              <a:rPr lang="en-US" baseline="0" dirty="0" smtClean="0"/>
              <a:t>(Encourage the class to write down what march of dimes means to them and then share the 30-60 second elevator speech about march of Dimes)</a:t>
            </a:r>
          </a:p>
          <a:p>
            <a:endParaRPr lang="en-US" baseline="0" dirty="0" smtClean="0"/>
          </a:p>
          <a:p>
            <a:r>
              <a:rPr lang="en-US" baseline="0" dirty="0" smtClean="0"/>
              <a:t>Elevator speech:</a:t>
            </a:r>
          </a:p>
          <a:p>
            <a:endParaRPr lang="en-US" dirty="0" smtClean="0"/>
          </a:p>
          <a:p>
            <a:r>
              <a:rPr lang="en-US" dirty="0" smtClean="0"/>
              <a:t>“ I volunteer for the March of Dimes, which helps moms have full-term </a:t>
            </a:r>
          </a:p>
          <a:p>
            <a:r>
              <a:rPr lang="en-US" dirty="0" smtClean="0"/>
              <a:t>pregnancies and healthy babies. Nearly 4 million babies were born </a:t>
            </a:r>
          </a:p>
          <a:p>
            <a:r>
              <a:rPr lang="en-US" dirty="0" smtClean="0"/>
              <a:t>last year, and the March of Dimes helped each and every one through </a:t>
            </a:r>
          </a:p>
          <a:p>
            <a:r>
              <a:rPr lang="en-US" dirty="0" smtClean="0"/>
              <a:t>research, education, vaccines and breakthroughs. The March of Dimes </a:t>
            </a:r>
          </a:p>
          <a:p>
            <a:r>
              <a:rPr lang="en-US" dirty="0" smtClean="0"/>
              <a:t>offers programs that focus on healthy pregnancy for women, while also </a:t>
            </a:r>
          </a:p>
          <a:p>
            <a:r>
              <a:rPr lang="en-US" dirty="0" smtClean="0"/>
              <a:t>offering comfort and information to families with a premature or very </a:t>
            </a:r>
          </a:p>
          <a:p>
            <a:r>
              <a:rPr lang="en-US" dirty="0" smtClean="0"/>
              <a:t>sick newborn in intensive care. Each day, the March of Dimes helps more </a:t>
            </a:r>
          </a:p>
          <a:p>
            <a:r>
              <a:rPr lang="en-US" dirty="0" smtClean="0"/>
              <a:t>babies be born healthy.”</a:t>
            </a:r>
          </a:p>
          <a:p>
            <a:r>
              <a:rPr lang="en-US" dirty="0" smtClean="0"/>
              <a:t> Anastasia Morrison, Clemson University </a:t>
            </a:r>
          </a:p>
          <a:p>
            <a:endParaRPr lang="en-US" dirty="0" smtClean="0"/>
          </a:p>
          <a:p>
            <a:r>
              <a:rPr lang="en-US" dirty="0" smtClean="0"/>
              <a:t>4. Walk </a:t>
            </a:r>
          </a:p>
          <a:p>
            <a:r>
              <a:rPr lang="en-US" dirty="0" smtClean="0"/>
              <a:t>• Bring your energy and excitement to March for Babies day </a:t>
            </a:r>
          </a:p>
          <a:p>
            <a:r>
              <a:rPr lang="en-US" dirty="0" smtClean="0"/>
              <a:t>• Thank everyone who helped make your team a success!</a:t>
            </a:r>
          </a:p>
          <a:p>
            <a:r>
              <a:rPr lang="en-US" dirty="0" smtClean="0"/>
              <a:t>Consider asking businesses for donations towards the March of Dimes cause or if you can set up a station in their business where their customers can donate loose change.</a:t>
            </a:r>
          </a:p>
          <a:p>
            <a:endParaRPr lang="en-US" dirty="0" smtClean="0"/>
          </a:p>
          <a:p>
            <a:endParaRPr lang="en-US" dirty="0" smtClean="0"/>
          </a:p>
          <a:p>
            <a:r>
              <a:rPr lang="en-US" dirty="0" smtClean="0"/>
              <a:t>“ Youth are truly blessed to be healthy and to be able to serve others. </a:t>
            </a:r>
          </a:p>
          <a:p>
            <a:r>
              <a:rPr lang="en-US" dirty="0" smtClean="0"/>
              <a:t>We have the mission to help those in need, especially babies who are </a:t>
            </a:r>
          </a:p>
          <a:p>
            <a:r>
              <a:rPr lang="en-US" dirty="0" smtClean="0"/>
              <a:t>suffering from premature birth (March of Dimes) or maternal and neonatal </a:t>
            </a:r>
          </a:p>
          <a:p>
            <a:r>
              <a:rPr lang="en-US" dirty="0" smtClean="0"/>
              <a:t>tetanus (Kiwanis International). We need to set a brighter future for </a:t>
            </a:r>
          </a:p>
          <a:p>
            <a:r>
              <a:rPr lang="en-US" dirty="0" smtClean="0"/>
              <a:t>coming generations, and I believe students are fully capable of doing </a:t>
            </a:r>
          </a:p>
          <a:p>
            <a:r>
              <a:rPr lang="en-US" dirty="0" smtClean="0"/>
              <a:t>so by being a part of the March of Dimes and Key Club International.”</a:t>
            </a:r>
          </a:p>
          <a:p>
            <a:r>
              <a:rPr lang="en-US" dirty="0" smtClean="0"/>
              <a:t>Eric Yoon, Key Club International Trustee </a:t>
            </a:r>
          </a:p>
          <a:p>
            <a:endParaRPr lang="en-US" dirty="0"/>
          </a:p>
        </p:txBody>
      </p:sp>
      <p:sp>
        <p:nvSpPr>
          <p:cNvPr id="4" name="Slide Number Placeholder 3"/>
          <p:cNvSpPr>
            <a:spLocks noGrp="1"/>
          </p:cNvSpPr>
          <p:nvPr>
            <p:ph type="sldNum" sz="quarter" idx="10"/>
          </p:nvPr>
        </p:nvSpPr>
        <p:spPr/>
        <p:txBody>
          <a:bodyPr/>
          <a:lstStyle/>
          <a:p>
            <a:fld id="{BAB52CEE-CE56-A647-A68A-A8B2B8B3EA95}" type="slidenum">
              <a:rPr lang="en-US" smtClean="0"/>
              <a:t>5</a:t>
            </a:fld>
            <a:endParaRPr lang="en-US"/>
          </a:p>
        </p:txBody>
      </p:sp>
    </p:spTree>
    <p:extLst>
      <p:ext uri="{BB962C8B-B14F-4D97-AF65-F5344CB8AC3E}">
        <p14:creationId xmlns:p14="http://schemas.microsoft.com/office/powerpoint/2010/main" val="2791106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Garamond" panose="02020404030301010803" pitchFamily="18" charset="0"/>
              </a:rPr>
              <a:t>CMN's mission is to generate funds and awareness programs for the benefit of children served by its associated hospitals, now numbering more than 170 nationwide. </a:t>
            </a:r>
          </a:p>
          <a:p>
            <a:endParaRPr lang="en-US" dirty="0"/>
          </a:p>
        </p:txBody>
      </p:sp>
      <p:sp>
        <p:nvSpPr>
          <p:cNvPr id="4" name="Slide Number Placeholder 3"/>
          <p:cNvSpPr>
            <a:spLocks noGrp="1"/>
          </p:cNvSpPr>
          <p:nvPr>
            <p:ph type="sldNum" sz="quarter" idx="10"/>
          </p:nvPr>
        </p:nvSpPr>
        <p:spPr/>
        <p:txBody>
          <a:bodyPr/>
          <a:lstStyle/>
          <a:p>
            <a:fld id="{BAB52CEE-CE56-A647-A68A-A8B2B8B3EA95}" type="slidenum">
              <a:rPr lang="en-US" smtClean="0"/>
              <a:t>6</a:t>
            </a:fld>
            <a:endParaRPr lang="en-US"/>
          </a:p>
        </p:txBody>
      </p:sp>
    </p:spTree>
    <p:extLst>
      <p:ext uri="{BB962C8B-B14F-4D97-AF65-F5344CB8AC3E}">
        <p14:creationId xmlns:p14="http://schemas.microsoft.com/office/powerpoint/2010/main" val="544249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latin typeface="Garamond" panose="02020404030301010803" pitchFamily="18" charset="0"/>
              </a:rPr>
              <a:t>More ideas:</a:t>
            </a:r>
          </a:p>
          <a:p>
            <a:r>
              <a:rPr lang="en-US" sz="1200" dirty="0" smtClean="0">
                <a:solidFill>
                  <a:schemeClr val="bg1"/>
                </a:solidFill>
                <a:latin typeface="Garamond" panose="02020404030301010803" pitchFamily="18" charset="0"/>
              </a:rPr>
              <a:t>IHOP National Pancake Day</a:t>
            </a:r>
          </a:p>
          <a:p>
            <a:r>
              <a:rPr lang="en-US" sz="1200" dirty="0" smtClean="0">
                <a:solidFill>
                  <a:schemeClr val="bg1"/>
                </a:solidFill>
                <a:latin typeface="Garamond" panose="02020404030301010803" pitchFamily="18" charset="0"/>
              </a:rPr>
              <a:t>Miracle Jeans Day</a:t>
            </a:r>
          </a:p>
          <a:p>
            <a:r>
              <a:rPr lang="en-US" sz="1200" dirty="0" smtClean="0">
                <a:solidFill>
                  <a:schemeClr val="bg1"/>
                </a:solidFill>
                <a:latin typeface="Garamond" panose="02020404030301010803" pitchFamily="18" charset="0"/>
              </a:rPr>
              <a:t>Miracle Treat Day</a:t>
            </a:r>
          </a:p>
          <a:p>
            <a:r>
              <a:rPr lang="en-US" sz="1200" dirty="0" smtClean="0">
                <a:solidFill>
                  <a:schemeClr val="bg1"/>
                </a:solidFill>
                <a:latin typeface="Garamond" panose="02020404030301010803" pitchFamily="18" charset="0"/>
              </a:rPr>
              <a:t>Book a Tee Time and Help Kids</a:t>
            </a:r>
          </a:p>
          <a:p>
            <a:r>
              <a:rPr lang="en-US" sz="1200" dirty="0" smtClean="0">
                <a:solidFill>
                  <a:schemeClr val="bg1"/>
                </a:solidFill>
                <a:latin typeface="Garamond" panose="02020404030301010803" pitchFamily="18" charset="0"/>
              </a:rPr>
              <a:t>Play Games. Heal Kids. Join Extra Life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Garamond" panose="02020404030301010803" pitchFamily="18" charset="0"/>
              </a:rPr>
              <a:t>Champions Across America</a:t>
            </a:r>
          </a:p>
          <a:p>
            <a:endParaRPr lang="en-US" dirty="0"/>
          </a:p>
        </p:txBody>
      </p:sp>
      <p:sp>
        <p:nvSpPr>
          <p:cNvPr id="4" name="Slide Number Placeholder 3"/>
          <p:cNvSpPr>
            <a:spLocks noGrp="1"/>
          </p:cNvSpPr>
          <p:nvPr>
            <p:ph type="sldNum" sz="quarter" idx="10"/>
          </p:nvPr>
        </p:nvSpPr>
        <p:spPr/>
        <p:txBody>
          <a:bodyPr/>
          <a:lstStyle/>
          <a:p>
            <a:fld id="{BAB52CEE-CE56-A647-A68A-A8B2B8B3EA95}" type="slidenum">
              <a:rPr lang="en-US" smtClean="0"/>
              <a:t>7</a:t>
            </a:fld>
            <a:endParaRPr lang="en-US"/>
          </a:p>
        </p:txBody>
      </p:sp>
    </p:spTree>
    <p:extLst>
      <p:ext uri="{BB962C8B-B14F-4D97-AF65-F5344CB8AC3E}">
        <p14:creationId xmlns:p14="http://schemas.microsoft.com/office/powerpoint/2010/main" val="3137912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Major Emphasis Award:</a:t>
            </a:r>
            <a:r>
              <a:rPr lang="en-US" baseline="0" dirty="0" smtClean="0"/>
              <a:t> The activity described can cover any phase of Key Club Major Emphasis involvement specifically highlighting personal development and social interaction of children during the year from district convention to district convention. The report may include newspaper clippings, substantiating photographs or other pertinent information. Projects acceptable for this award may include both hands-on service and fundraising efforts. </a:t>
            </a:r>
          </a:p>
          <a:p>
            <a:endParaRPr lang="en-US" dirty="0" smtClean="0"/>
          </a:p>
          <a:p>
            <a:r>
              <a:rPr lang="en-US" dirty="0" smtClean="0"/>
              <a:t>Judged</a:t>
            </a:r>
            <a:r>
              <a:rPr lang="en-US" baseline="0" dirty="0" smtClean="0"/>
              <a:t> off of: </a:t>
            </a:r>
          </a:p>
          <a:p>
            <a:pPr marL="228600" indent="-228600">
              <a:buAutoNum type="arabicPeriod"/>
            </a:pPr>
            <a:r>
              <a:rPr lang="en-US" baseline="0" dirty="0" smtClean="0"/>
              <a:t>THE NEED</a:t>
            </a:r>
          </a:p>
          <a:p>
            <a:pPr marL="0" indent="0">
              <a:buNone/>
            </a:pPr>
            <a:r>
              <a:rPr lang="en-US" baseline="0" dirty="0" smtClean="0"/>
              <a:t>2. THE PLAN </a:t>
            </a:r>
          </a:p>
          <a:p>
            <a:r>
              <a:rPr lang="en-US" baseline="0" dirty="0" smtClean="0"/>
              <a:t>3. IMPLEMENTATION </a:t>
            </a:r>
          </a:p>
          <a:p>
            <a:r>
              <a:rPr lang="en-US" baseline="0" dirty="0" smtClean="0"/>
              <a:t>4. FINAL RESULTS. </a:t>
            </a:r>
          </a:p>
          <a:p>
            <a:r>
              <a:rPr lang="en-US" baseline="0" dirty="0" smtClean="0"/>
              <a:t>5. PARTNERSHIPS WITH THE KIWANIS </a:t>
            </a:r>
          </a:p>
          <a:p>
            <a:r>
              <a:rPr lang="en-US" baseline="0" dirty="0" smtClean="0"/>
              <a:t>FAMILY AND OTHER ORGANIZATIONS </a:t>
            </a:r>
          </a:p>
          <a:p>
            <a:r>
              <a:rPr lang="en-US" baseline="0" dirty="0" smtClean="0"/>
              <a:t>6. PERCENTAGE OF CLUB MEMBERS </a:t>
            </a:r>
          </a:p>
          <a:p>
            <a:r>
              <a:rPr lang="en-US" baseline="0" dirty="0" smtClean="0"/>
              <a:t>PARTICIPATING (10 points)—</a:t>
            </a:r>
          </a:p>
          <a:p>
            <a:r>
              <a:rPr lang="en-US" baseline="0" dirty="0" smtClean="0"/>
              <a:t>7. CLUB’S OVERALL PROGRAM DEALING </a:t>
            </a:r>
          </a:p>
          <a:p>
            <a:r>
              <a:rPr lang="en-US" baseline="0" dirty="0" smtClean="0"/>
              <a:t>WITH MEP</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BAB52CEE-CE56-A647-A68A-A8B2B8B3EA95}" type="slidenum">
              <a:rPr lang="en-US" smtClean="0"/>
              <a:t>9</a:t>
            </a:fld>
            <a:endParaRPr lang="en-US"/>
          </a:p>
        </p:txBody>
      </p:sp>
    </p:spTree>
    <p:extLst>
      <p:ext uri="{BB962C8B-B14F-4D97-AF65-F5344CB8AC3E}">
        <p14:creationId xmlns:p14="http://schemas.microsoft.com/office/powerpoint/2010/main" val="1620656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Single Service Award is judged off of: </a:t>
            </a:r>
          </a:p>
          <a:p>
            <a:r>
              <a:rPr lang="en-US" dirty="0" smtClean="0"/>
              <a:t>Service need</a:t>
            </a:r>
          </a:p>
          <a:p>
            <a:r>
              <a:rPr lang="en-US" dirty="0" smtClean="0"/>
              <a:t>Project plan</a:t>
            </a:r>
          </a:p>
          <a:p>
            <a:r>
              <a:rPr lang="en-US" dirty="0" smtClean="0"/>
              <a:t>Project implementation</a:t>
            </a:r>
          </a:p>
          <a:p>
            <a:r>
              <a:rPr lang="en-US" dirty="0" smtClean="0"/>
              <a:t>Final results</a:t>
            </a:r>
          </a:p>
          <a:p>
            <a:r>
              <a:rPr lang="en-US" dirty="0" smtClean="0"/>
              <a:t>Public awareness</a:t>
            </a:r>
          </a:p>
          <a:p>
            <a:r>
              <a:rPr lang="en-US" dirty="0" smtClean="0"/>
              <a:t>Members participation</a:t>
            </a:r>
            <a:endParaRPr lang="en-US" dirty="0"/>
          </a:p>
        </p:txBody>
      </p:sp>
      <p:sp>
        <p:nvSpPr>
          <p:cNvPr id="4" name="Slide Number Placeholder 3"/>
          <p:cNvSpPr>
            <a:spLocks noGrp="1"/>
          </p:cNvSpPr>
          <p:nvPr>
            <p:ph type="sldNum" sz="quarter" idx="10"/>
          </p:nvPr>
        </p:nvSpPr>
        <p:spPr/>
        <p:txBody>
          <a:bodyPr/>
          <a:lstStyle/>
          <a:p>
            <a:fld id="{BAB52CEE-CE56-A647-A68A-A8B2B8B3EA95}" type="slidenum">
              <a:rPr lang="en-US" smtClean="0"/>
              <a:t>10</a:t>
            </a:fld>
            <a:endParaRPr lang="en-US"/>
          </a:p>
        </p:txBody>
      </p:sp>
    </p:spTree>
    <p:extLst>
      <p:ext uri="{BB962C8B-B14F-4D97-AF65-F5344CB8AC3E}">
        <p14:creationId xmlns:p14="http://schemas.microsoft.com/office/powerpoint/2010/main" val="3484624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are partnering up with Hershey’s Track and Field and Key Clubbers all over Florida to encourage children to stay healthy, active, and friendly with others.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What is the Event?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 A chance for kids and families in the communities to get active and learn about being healthy and safe.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There will be awards, fundraisers, food and so much more.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What will volunteers be doing?</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helping Hershey's Track and Field set up events and run this day</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They will assist with food, parking, set up, breakdown and so much more</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will help kids of all ages have fun and learn about being active and healthy. </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dirty="0" smtClean="0"/>
          </a:p>
          <a:p>
            <a:r>
              <a:rPr lang="en-US" sz="1200" dirty="0" smtClean="0">
                <a:solidFill>
                  <a:schemeClr val="bg1"/>
                </a:solidFill>
                <a:latin typeface="Garamond" panose="02020404030301010803" pitchFamily="18" charset="0"/>
              </a:rPr>
              <a:t>Find an event near you: You can help by: </a:t>
            </a:r>
          </a:p>
          <a:p>
            <a:r>
              <a:rPr lang="en-US" sz="1200" dirty="0" smtClean="0">
                <a:solidFill>
                  <a:schemeClr val="bg1"/>
                </a:solidFill>
                <a:latin typeface="Garamond" panose="02020404030301010803" pitchFamily="18" charset="0"/>
              </a:rPr>
              <a:t>Gathering equipment</a:t>
            </a:r>
          </a:p>
          <a:p>
            <a:r>
              <a:rPr lang="en-US" sz="1200" dirty="0" smtClean="0">
                <a:solidFill>
                  <a:schemeClr val="bg1"/>
                </a:solidFill>
                <a:latin typeface="Garamond" panose="02020404030301010803" pitchFamily="18" charset="0"/>
              </a:rPr>
              <a:t>Running a registration desk</a:t>
            </a:r>
          </a:p>
          <a:p>
            <a:r>
              <a:rPr lang="en-US" sz="1200" dirty="0" smtClean="0">
                <a:solidFill>
                  <a:schemeClr val="bg1"/>
                </a:solidFill>
                <a:latin typeface="Garamond" panose="02020404030301010803" pitchFamily="18" charset="0"/>
              </a:rPr>
              <a:t>Acting as Clerk of the Course</a:t>
            </a:r>
          </a:p>
          <a:p>
            <a:r>
              <a:rPr lang="en-US" sz="1200" dirty="0" smtClean="0">
                <a:solidFill>
                  <a:schemeClr val="bg1"/>
                </a:solidFill>
                <a:latin typeface="Garamond" panose="02020404030301010803" pitchFamily="18" charset="0"/>
              </a:rPr>
              <a:t>Coordinating other volunteers</a:t>
            </a:r>
          </a:p>
          <a:p>
            <a:r>
              <a:rPr lang="en-US" sz="1200" dirty="0" smtClean="0">
                <a:solidFill>
                  <a:schemeClr val="bg1"/>
                </a:solidFill>
                <a:latin typeface="Garamond" panose="02020404030301010803" pitchFamily="18" charset="0"/>
              </a:rPr>
              <a:t>Timing or measuring the events</a:t>
            </a:r>
          </a:p>
          <a:p>
            <a:r>
              <a:rPr lang="en-US" sz="1200" dirty="0" smtClean="0">
                <a:solidFill>
                  <a:schemeClr val="bg1"/>
                </a:solidFill>
                <a:latin typeface="Garamond" panose="02020404030301010803" pitchFamily="18" charset="0"/>
              </a:rPr>
              <a:t>Serving as judge, official or announcer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BAB52CEE-CE56-A647-A68A-A8B2B8B3EA95}" type="slidenum">
              <a:rPr lang="en-US" smtClean="0"/>
              <a:t>12</a:t>
            </a:fld>
            <a:endParaRPr lang="en-US"/>
          </a:p>
        </p:txBody>
      </p:sp>
    </p:spTree>
    <p:extLst>
      <p:ext uri="{BB962C8B-B14F-4D97-AF65-F5344CB8AC3E}">
        <p14:creationId xmlns:p14="http://schemas.microsoft.com/office/powerpoint/2010/main" val="1821075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A2CCE48-9453-448D-B9AC-ABA25976941D}" type="datetimeFigureOut">
              <a:rPr lang="en-US" smtClean="0"/>
              <a:t>8/18/14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5AF97F-E4C6-4B06-BDD2-5BCE2A38C1E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2CCE48-9453-448D-B9AC-ABA25976941D}" type="datetimeFigureOut">
              <a:rPr lang="en-US" smtClean="0"/>
              <a:t>8/18/14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5AF97F-E4C6-4B06-BDD2-5BCE2A38C1E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0A2CCE48-9453-448D-B9AC-ABA25976941D}" type="datetimeFigureOut">
              <a:rPr lang="en-US" smtClean="0"/>
              <a:t>8/18/14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5AF97F-E4C6-4B06-BDD2-5BCE2A38C1E6}" type="slidenum">
              <a:rPr lang="en-US" smtClean="0"/>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2CCE48-9453-448D-B9AC-ABA25976941D}" type="datetimeFigureOut">
              <a:rPr lang="en-US" smtClean="0"/>
              <a:t>8/18/14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5AF97F-E4C6-4B06-BDD2-5BCE2A38C1E6}"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2CCE48-9453-448D-B9AC-ABA25976941D}" type="datetimeFigureOut">
              <a:rPr lang="en-US" smtClean="0"/>
              <a:t>8/18/14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5AF97F-E4C6-4B06-BDD2-5BCE2A38C1E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0A2CCE48-9453-448D-B9AC-ABA25976941D}" type="datetimeFigureOut">
              <a:rPr lang="en-US" smtClean="0"/>
              <a:t>8/18/14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5AF97F-E4C6-4B06-BDD2-5BCE2A38C1E6}" type="slidenum">
              <a:rPr lang="en-US" smtClean="0"/>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A2CCE48-9453-448D-B9AC-ABA25976941D}" type="datetimeFigureOut">
              <a:rPr lang="en-US" smtClean="0"/>
              <a:t>8/18/14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5AF97F-E4C6-4B06-BDD2-5BCE2A38C1E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A2CCE48-9453-448D-B9AC-ABA25976941D}" type="datetimeFigureOut">
              <a:rPr lang="en-US" smtClean="0"/>
              <a:t>8/18/14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5AF97F-E4C6-4B06-BDD2-5BCE2A38C1E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0A2CCE48-9453-448D-B9AC-ABA25976941D}" type="datetimeFigureOut">
              <a:rPr lang="en-US" smtClean="0"/>
              <a:t>8/18/14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5AF97F-E4C6-4B06-BDD2-5BCE2A38C1E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0A2CCE48-9453-448D-B9AC-ABA25976941D}" type="datetimeFigureOut">
              <a:rPr lang="en-US" smtClean="0"/>
              <a:t>8/18/14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5AF97F-E4C6-4B06-BDD2-5BCE2A38C1E6}" type="slidenum">
              <a:rPr lang="en-US" smtClean="0"/>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2CCE48-9453-448D-B9AC-ABA25976941D}" type="datetimeFigureOut">
              <a:rPr lang="en-US" smtClean="0"/>
              <a:t>8/18/14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5AF97F-E4C6-4B06-BDD2-5BCE2A38C1E6}" type="slidenum">
              <a:rPr lang="en-US" smtClean="0"/>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0A2CCE48-9453-448D-B9AC-ABA25976941D}" type="datetimeFigureOut">
              <a:rPr lang="en-US" smtClean="0"/>
              <a:t>8/18/14</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205AF97F-E4C6-4B06-BDD2-5BCE2A38C1E6}" type="slidenum">
              <a:rPr lang="en-US" smtClean="0"/>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png"/><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6.png"/><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6.png"/><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0.png"/><Relationship Id="rId1" Type="http://schemas.openxmlformats.org/officeDocument/2006/relationships/slideLayout" Target="../slideLayouts/slideLayout9.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0.png"/><Relationship Id="rId1" Type="http://schemas.openxmlformats.org/officeDocument/2006/relationships/slideLayout" Target="../slideLayouts/slideLayout9.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0.png"/><Relationship Id="rId1" Type="http://schemas.openxmlformats.org/officeDocument/2006/relationships/slideLayout" Target="../slideLayouts/slideLayout9.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6.png"/><Relationship Id="rId1" Type="http://schemas.openxmlformats.org/officeDocument/2006/relationships/slideLayout" Target="../slideLayouts/slideLayout9.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notesSlide" Target="../notesSlides/notesSlide16.xml"/><Relationship Id="rId5" Type="http://schemas.openxmlformats.org/officeDocument/2006/relationships/image" Target="../media/image17.png"/><Relationship Id="rId6" Type="http://schemas.openxmlformats.org/officeDocument/2006/relationships/image" Target="../media/image14.png"/><Relationship Id="rId7" Type="http://schemas.openxmlformats.org/officeDocument/2006/relationships/image" Target="../media/image16.png"/><Relationship Id="rId1" Type="http://schemas.microsoft.com/office/2007/relationships/media" Target="../media/media1.mov"/><Relationship Id="rId2" Type="http://schemas.openxmlformats.org/officeDocument/2006/relationships/video" Target="../media/media1.mov"/></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hyperlink" Target="http://www.floridakeyclub.org/" TargetMode="External"/><Relationship Id="rId4" Type="http://schemas.openxmlformats.org/officeDocument/2006/relationships/image" Target="../media/image2.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hyperlink" Target="mailto:Division24a@FloridaKeyClub.org" TargetMode="External"/><Relationship Id="rId4" Type="http://schemas.openxmlformats.org/officeDocument/2006/relationships/hyperlink" Target="mailto:aazoneg@floridakeyclub.org" TargetMode="External"/><Relationship Id="rId5" Type="http://schemas.openxmlformats.org/officeDocument/2006/relationships/image" Target="../media/image2.png"/><Relationship Id="rId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jpeg"/><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8.png"/><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8.png"/><Relationship Id="rId1" Type="http://schemas.openxmlformats.org/officeDocument/2006/relationships/slideLayout" Target="../slideLayouts/slideLayout9.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9.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png"/><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595212"/>
            <a:ext cx="7772400" cy="1470025"/>
          </a:xfrm>
        </p:spPr>
        <p:txBody>
          <a:bodyPr/>
          <a:lstStyle/>
          <a:p>
            <a:r>
              <a:rPr lang="en-US" dirty="0" smtClean="0">
                <a:solidFill>
                  <a:schemeClr val="tx1"/>
                </a:solidFill>
                <a:latin typeface="Garamond" panose="02020404030301010803" pitchFamily="18" charset="0"/>
              </a:rPr>
              <a:t>Service and Major Emphasis</a:t>
            </a:r>
            <a:endParaRPr lang="en-US" dirty="0">
              <a:solidFill>
                <a:schemeClr val="tx1"/>
              </a:solidFill>
              <a:latin typeface="Garamond" panose="02020404030301010803" pitchFamily="18" charset="0"/>
            </a:endParaRPr>
          </a:p>
        </p:txBody>
      </p:sp>
      <p:pic>
        <p:nvPicPr>
          <p:cNvPr id="4" name="Picture 3"/>
          <p:cNvPicPr>
            <a:picLocks noChangeAspect="1"/>
          </p:cNvPicPr>
          <p:nvPr/>
        </p:nvPicPr>
        <p:blipFill>
          <a:blip r:embed="rId2"/>
          <a:stretch>
            <a:fillRect/>
          </a:stretch>
        </p:blipFill>
        <p:spPr>
          <a:xfrm>
            <a:off x="7696200" y="5470814"/>
            <a:ext cx="1199754" cy="1193800"/>
          </a:xfrm>
          <a:prstGeom prst="rect">
            <a:avLst/>
          </a:prstGeom>
        </p:spPr>
      </p:pic>
      <p:pic>
        <p:nvPicPr>
          <p:cNvPr id="5" name="Picture 4"/>
          <p:cNvPicPr>
            <a:picLocks noChangeAspect="1"/>
          </p:cNvPicPr>
          <p:nvPr/>
        </p:nvPicPr>
        <p:blipFill>
          <a:blip r:embed="rId3"/>
          <a:stretch>
            <a:fillRect/>
          </a:stretch>
        </p:blipFill>
        <p:spPr>
          <a:xfrm>
            <a:off x="249382" y="3119211"/>
            <a:ext cx="8646572" cy="538389"/>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382" y="5562600"/>
            <a:ext cx="1066800" cy="110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788158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457200"/>
            <a:ext cx="4419600" cy="804333"/>
          </a:xfrm>
        </p:spPr>
        <p:txBody>
          <a:bodyPr>
            <a:noAutofit/>
          </a:bodyPr>
          <a:lstStyle/>
          <a:p>
            <a:r>
              <a:rPr lang="en-US" sz="4000" dirty="0" smtClean="0">
                <a:solidFill>
                  <a:srgbClr val="000000"/>
                </a:solidFill>
                <a:latin typeface="Garamond" panose="02020404030301010803" pitchFamily="18" charset="0"/>
              </a:rPr>
              <a:t>Single Service Award</a:t>
            </a:r>
            <a:endParaRPr lang="en-US" sz="4000" dirty="0">
              <a:solidFill>
                <a:srgbClr val="000000"/>
              </a:solidFill>
              <a:latin typeface="Garamond" panose="02020404030301010803" pitchFamily="18" charset="0"/>
            </a:endParaRPr>
          </a:p>
        </p:txBody>
      </p:sp>
      <p:sp>
        <p:nvSpPr>
          <p:cNvPr id="3" name="Text Placeholder 2"/>
          <p:cNvSpPr>
            <a:spLocks noGrp="1"/>
          </p:cNvSpPr>
          <p:nvPr>
            <p:ph type="body" sz="half" idx="2"/>
          </p:nvPr>
        </p:nvSpPr>
        <p:spPr>
          <a:xfrm>
            <a:off x="1295400" y="1600200"/>
            <a:ext cx="6858001" cy="2743200"/>
          </a:xfrm>
        </p:spPr>
        <p:txBody>
          <a:bodyPr>
            <a:normAutofit fontScale="92500" lnSpcReduction="10000"/>
          </a:bodyPr>
          <a:lstStyle/>
          <a:p>
            <a:pPr marL="457200" indent="-457200">
              <a:buFont typeface="Arial"/>
              <a:buChar char="•"/>
            </a:pPr>
            <a:r>
              <a:rPr lang="en-US" sz="3200" dirty="0" smtClean="0">
                <a:solidFill>
                  <a:srgbClr val="000000"/>
                </a:solidFill>
                <a:latin typeface="Garamond" panose="02020404030301010803" pitchFamily="18" charset="0"/>
              </a:rPr>
              <a:t>A single </a:t>
            </a:r>
            <a:r>
              <a:rPr lang="en-US" sz="3200" dirty="0">
                <a:solidFill>
                  <a:srgbClr val="000000"/>
                </a:solidFill>
                <a:latin typeface="Garamond" panose="02020404030301010803" pitchFamily="18" charset="0"/>
              </a:rPr>
              <a:t>service project </a:t>
            </a:r>
            <a:r>
              <a:rPr lang="en-US" sz="3200" dirty="0" smtClean="0">
                <a:solidFill>
                  <a:srgbClr val="000000"/>
                </a:solidFill>
                <a:latin typeface="Garamond" panose="02020404030301010803" pitchFamily="18" charset="0"/>
              </a:rPr>
              <a:t>shall </a:t>
            </a:r>
            <a:r>
              <a:rPr lang="en-US" sz="3200" dirty="0">
                <a:solidFill>
                  <a:srgbClr val="000000"/>
                </a:solidFill>
                <a:latin typeface="Garamond" panose="02020404030301010803" pitchFamily="18" charset="0"/>
              </a:rPr>
              <a:t>be defined as a club </a:t>
            </a:r>
            <a:r>
              <a:rPr lang="en-US" sz="3200" dirty="0" smtClean="0">
                <a:solidFill>
                  <a:srgbClr val="000000"/>
                </a:solidFill>
                <a:latin typeface="Garamond" panose="02020404030301010803" pitchFamily="18" charset="0"/>
              </a:rPr>
              <a:t>service project</a:t>
            </a:r>
            <a:r>
              <a:rPr lang="en-US" sz="3200" dirty="0">
                <a:solidFill>
                  <a:srgbClr val="000000"/>
                </a:solidFill>
                <a:latin typeface="Garamond" panose="02020404030301010803" pitchFamily="18" charset="0"/>
              </a:rPr>
              <a:t>, planned, organized and </a:t>
            </a:r>
            <a:r>
              <a:rPr lang="en-US" sz="3200" dirty="0" smtClean="0">
                <a:solidFill>
                  <a:srgbClr val="000000"/>
                </a:solidFill>
                <a:latin typeface="Garamond" panose="02020404030301010803" pitchFamily="18" charset="0"/>
              </a:rPr>
              <a:t>produced </a:t>
            </a:r>
            <a:r>
              <a:rPr lang="en-US" sz="3200" dirty="0">
                <a:solidFill>
                  <a:srgbClr val="000000"/>
                </a:solidFill>
                <a:latin typeface="Garamond" panose="02020404030301010803" pitchFamily="18" charset="0"/>
              </a:rPr>
              <a:t>by the Key </a:t>
            </a:r>
            <a:r>
              <a:rPr lang="en-US" sz="3200" dirty="0" smtClean="0">
                <a:solidFill>
                  <a:srgbClr val="000000"/>
                </a:solidFill>
                <a:latin typeface="Garamond" panose="02020404030301010803" pitchFamily="18" charset="0"/>
              </a:rPr>
              <a:t>Club. </a:t>
            </a:r>
          </a:p>
          <a:p>
            <a:pPr marL="457200" indent="-457200">
              <a:buFont typeface="Arial"/>
              <a:buChar char="•"/>
            </a:pPr>
            <a:endParaRPr lang="en-US" sz="3200" dirty="0" smtClean="0">
              <a:solidFill>
                <a:srgbClr val="000000"/>
              </a:solidFill>
              <a:latin typeface="Garamond" panose="02020404030301010803" pitchFamily="18" charset="0"/>
            </a:endParaRPr>
          </a:p>
          <a:p>
            <a:pPr marL="457200" indent="-457200">
              <a:buFont typeface="Arial"/>
              <a:buChar char="•"/>
            </a:pPr>
            <a:r>
              <a:rPr lang="en-US" sz="3200" dirty="0" smtClean="0">
                <a:solidFill>
                  <a:srgbClr val="000000"/>
                </a:solidFill>
                <a:latin typeface="Garamond" panose="02020404030301010803" pitchFamily="18" charset="0"/>
              </a:rPr>
              <a:t>Can occur on a </a:t>
            </a:r>
            <a:r>
              <a:rPr lang="en-US" sz="3200" dirty="0">
                <a:solidFill>
                  <a:srgbClr val="000000"/>
                </a:solidFill>
                <a:latin typeface="Garamond" panose="02020404030301010803" pitchFamily="18" charset="0"/>
              </a:rPr>
              <a:t>single day, consecutive days or </a:t>
            </a:r>
            <a:r>
              <a:rPr lang="en-US" sz="3200" dirty="0" smtClean="0">
                <a:solidFill>
                  <a:srgbClr val="000000"/>
                </a:solidFill>
                <a:latin typeface="Garamond" panose="02020404030301010803" pitchFamily="18" charset="0"/>
              </a:rPr>
              <a:t>recurring </a:t>
            </a:r>
            <a:r>
              <a:rPr lang="en-US" sz="3200" dirty="0">
                <a:solidFill>
                  <a:srgbClr val="000000"/>
                </a:solidFill>
                <a:latin typeface="Garamond" panose="02020404030301010803" pitchFamily="18" charset="0"/>
              </a:rPr>
              <a:t>on different days. </a:t>
            </a:r>
          </a:p>
        </p:txBody>
      </p:sp>
      <p:pic>
        <p:nvPicPr>
          <p:cNvPr id="5" name="Picture 4"/>
          <p:cNvPicPr>
            <a:picLocks noChangeAspect="1"/>
          </p:cNvPicPr>
          <p:nvPr/>
        </p:nvPicPr>
        <p:blipFill>
          <a:blip r:embed="rId3"/>
          <a:stretch>
            <a:fillRect/>
          </a:stretch>
        </p:blipFill>
        <p:spPr>
          <a:xfrm>
            <a:off x="381000" y="5638800"/>
            <a:ext cx="1066892" cy="1097375"/>
          </a:xfrm>
          <a:prstGeom prst="rect">
            <a:avLst/>
          </a:prstGeom>
        </p:spPr>
      </p:pic>
      <p:pic>
        <p:nvPicPr>
          <p:cNvPr id="6" name="Picture 5"/>
          <p:cNvPicPr>
            <a:picLocks noChangeAspect="1"/>
          </p:cNvPicPr>
          <p:nvPr/>
        </p:nvPicPr>
        <p:blipFill>
          <a:blip r:embed="rId4"/>
          <a:stretch>
            <a:fillRect/>
          </a:stretch>
        </p:blipFill>
        <p:spPr>
          <a:xfrm>
            <a:off x="7772400" y="5541255"/>
            <a:ext cx="1201016" cy="1194920"/>
          </a:xfrm>
          <a:prstGeom prst="rect">
            <a:avLst/>
          </a:prstGeom>
        </p:spPr>
      </p:pic>
    </p:spTree>
    <p:extLst>
      <p:ext uri="{BB962C8B-B14F-4D97-AF65-F5344CB8AC3E}">
        <p14:creationId xmlns:p14="http://schemas.microsoft.com/office/powerpoint/2010/main" val="72075696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610600" cy="558801"/>
          </a:xfrm>
        </p:spPr>
        <p:txBody>
          <a:bodyPr>
            <a:noAutofit/>
          </a:bodyPr>
          <a:lstStyle/>
          <a:p>
            <a:r>
              <a:rPr lang="en-US" sz="3000" dirty="0" smtClean="0">
                <a:solidFill>
                  <a:srgbClr val="000000"/>
                </a:solidFill>
                <a:latin typeface="Garamond" panose="02020404030301010803" pitchFamily="18" charset="0"/>
              </a:rPr>
              <a:t>OTHER KEY CLUB SERVICE OPPORTUNITIES </a:t>
            </a:r>
            <a:endParaRPr lang="en-US" sz="3000" dirty="0">
              <a:solidFill>
                <a:srgbClr val="000000"/>
              </a:solidFill>
              <a:latin typeface="Garamond" panose="02020404030301010803" pitchFamily="18" charset="0"/>
            </a:endParaRPr>
          </a:p>
        </p:txBody>
      </p:sp>
      <p:sp>
        <p:nvSpPr>
          <p:cNvPr id="3" name="Text Placeholder 2"/>
          <p:cNvSpPr>
            <a:spLocks noGrp="1"/>
          </p:cNvSpPr>
          <p:nvPr>
            <p:ph type="body" sz="half" idx="2"/>
          </p:nvPr>
        </p:nvSpPr>
        <p:spPr>
          <a:xfrm>
            <a:off x="1295400" y="1219200"/>
            <a:ext cx="6989225" cy="3886200"/>
          </a:xfrm>
        </p:spPr>
        <p:txBody>
          <a:bodyPr>
            <a:noAutofit/>
          </a:bodyPr>
          <a:lstStyle/>
          <a:p>
            <a:pPr algn="ctr"/>
            <a:r>
              <a:rPr lang="en-US" sz="2800" dirty="0" smtClean="0">
                <a:solidFill>
                  <a:srgbClr val="000000"/>
                </a:solidFill>
                <a:latin typeface="Garamond" panose="02020404030301010803" pitchFamily="18" charset="0"/>
              </a:rPr>
              <a:t>Hershey Track and Field</a:t>
            </a:r>
          </a:p>
          <a:p>
            <a:pPr algn="ctr"/>
            <a:r>
              <a:rPr lang="en-US" sz="2800" dirty="0" smtClean="0">
                <a:solidFill>
                  <a:srgbClr val="000000"/>
                </a:solidFill>
                <a:latin typeface="Garamond" panose="02020404030301010803" pitchFamily="18" charset="0"/>
              </a:rPr>
              <a:t>Rustic Pathways</a:t>
            </a:r>
          </a:p>
          <a:p>
            <a:pPr algn="ctr"/>
            <a:r>
              <a:rPr lang="en-US" sz="2800" dirty="0" smtClean="0">
                <a:solidFill>
                  <a:srgbClr val="000000"/>
                </a:solidFill>
                <a:latin typeface="Garamond" panose="02020404030301010803" pitchFamily="18" charset="0"/>
              </a:rPr>
              <a:t>Every Child a Swimmer</a:t>
            </a:r>
          </a:p>
          <a:p>
            <a:pPr algn="ctr"/>
            <a:r>
              <a:rPr lang="en-US" sz="2800" dirty="0" smtClean="0">
                <a:solidFill>
                  <a:srgbClr val="000000"/>
                </a:solidFill>
                <a:latin typeface="Garamond" panose="02020404030301010803" pitchFamily="18" charset="0"/>
              </a:rPr>
              <a:t>Key Club week</a:t>
            </a:r>
          </a:p>
          <a:p>
            <a:pPr algn="ctr"/>
            <a:r>
              <a:rPr lang="en-US" sz="2800" dirty="0" smtClean="0">
                <a:solidFill>
                  <a:srgbClr val="000000"/>
                </a:solidFill>
                <a:latin typeface="Garamond" panose="02020404030301010803" pitchFamily="18" charset="0"/>
              </a:rPr>
              <a:t>Kiwanis One day </a:t>
            </a:r>
          </a:p>
          <a:p>
            <a:pPr algn="ctr"/>
            <a:r>
              <a:rPr lang="en-US" sz="2800" dirty="0" smtClean="0">
                <a:solidFill>
                  <a:srgbClr val="000000"/>
                </a:solidFill>
                <a:latin typeface="Garamond" panose="02020404030301010803" pitchFamily="18" charset="0"/>
              </a:rPr>
              <a:t>Eliminate project</a:t>
            </a:r>
          </a:p>
          <a:p>
            <a:pPr algn="ctr"/>
            <a:r>
              <a:rPr lang="en-US" sz="2800" dirty="0" smtClean="0">
                <a:solidFill>
                  <a:srgbClr val="000000"/>
                </a:solidFill>
                <a:latin typeface="Garamond" panose="02020404030301010803" pitchFamily="18" charset="0"/>
              </a:rPr>
              <a:t>SNAP</a:t>
            </a:r>
            <a:endParaRPr lang="en-US" sz="2800" dirty="0">
              <a:solidFill>
                <a:srgbClr val="000000"/>
              </a:solidFill>
              <a:latin typeface="Garamond" panose="02020404030301010803" pitchFamily="18" charset="0"/>
            </a:endParaRPr>
          </a:p>
        </p:txBody>
      </p:sp>
      <p:pic>
        <p:nvPicPr>
          <p:cNvPr id="5" name="Picture 4"/>
          <p:cNvPicPr>
            <a:picLocks noChangeAspect="1"/>
          </p:cNvPicPr>
          <p:nvPr/>
        </p:nvPicPr>
        <p:blipFill>
          <a:blip r:embed="rId2"/>
          <a:stretch>
            <a:fillRect/>
          </a:stretch>
        </p:blipFill>
        <p:spPr>
          <a:xfrm>
            <a:off x="457200" y="5638800"/>
            <a:ext cx="1066892" cy="1097375"/>
          </a:xfrm>
          <a:prstGeom prst="rect">
            <a:avLst/>
          </a:prstGeom>
        </p:spPr>
      </p:pic>
      <p:pic>
        <p:nvPicPr>
          <p:cNvPr id="6" name="Picture 5"/>
          <p:cNvPicPr>
            <a:picLocks noChangeAspect="1"/>
          </p:cNvPicPr>
          <p:nvPr/>
        </p:nvPicPr>
        <p:blipFill>
          <a:blip r:embed="rId3"/>
          <a:stretch>
            <a:fillRect/>
          </a:stretch>
        </p:blipFill>
        <p:spPr>
          <a:xfrm>
            <a:off x="7737973" y="5541255"/>
            <a:ext cx="1194920" cy="1194920"/>
          </a:xfrm>
          <a:prstGeom prst="rect">
            <a:avLst/>
          </a:prstGeom>
        </p:spPr>
      </p:pic>
    </p:spTree>
    <p:extLst>
      <p:ext uri="{BB962C8B-B14F-4D97-AF65-F5344CB8AC3E}">
        <p14:creationId xmlns:p14="http://schemas.microsoft.com/office/powerpoint/2010/main" val="346965654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1066800"/>
          </a:xfrm>
        </p:spPr>
        <p:txBody>
          <a:bodyPr>
            <a:normAutofit/>
          </a:bodyPr>
          <a:lstStyle/>
          <a:p>
            <a:r>
              <a:rPr lang="en-US" sz="3900" dirty="0" smtClean="0">
                <a:solidFill>
                  <a:srgbClr val="000000"/>
                </a:solidFill>
                <a:latin typeface="Garamond" panose="02020404030301010803" pitchFamily="18" charset="0"/>
              </a:rPr>
              <a:t>Hershey’s Track and Field</a:t>
            </a:r>
            <a:endParaRPr lang="en-US" sz="2500" dirty="0">
              <a:solidFill>
                <a:srgbClr val="000000"/>
              </a:solidFill>
              <a:latin typeface="Garamond" panose="02020404030301010803" pitchFamily="18" charset="0"/>
            </a:endParaRPr>
          </a:p>
        </p:txBody>
      </p:sp>
      <p:sp>
        <p:nvSpPr>
          <p:cNvPr id="3" name="Subtitle 2"/>
          <p:cNvSpPr>
            <a:spLocks noGrp="1"/>
          </p:cNvSpPr>
          <p:nvPr>
            <p:ph type="subTitle" idx="1"/>
          </p:nvPr>
        </p:nvSpPr>
        <p:spPr>
          <a:xfrm>
            <a:off x="685800" y="1447800"/>
            <a:ext cx="7543800" cy="3810000"/>
          </a:xfrm>
        </p:spPr>
        <p:txBody>
          <a:bodyPr>
            <a:normAutofit/>
          </a:bodyPr>
          <a:lstStyle/>
          <a:p>
            <a:pPr algn="l">
              <a:buClrTx/>
            </a:pPr>
            <a:endParaRPr lang="en-US" sz="3200" dirty="0" smtClean="0">
              <a:solidFill>
                <a:srgbClr val="000000"/>
              </a:solidFill>
            </a:endParaRPr>
          </a:p>
          <a:p>
            <a:pPr marL="342900" indent="-342900" algn="l">
              <a:buClrTx/>
              <a:buFont typeface="Wingdings" pitchFamily="2" charset="2"/>
              <a:buChar char="Ø"/>
            </a:pPr>
            <a:r>
              <a:rPr lang="en-US" sz="3200" dirty="0">
                <a:solidFill>
                  <a:srgbClr val="000000"/>
                </a:solidFill>
                <a:latin typeface="Garamond" panose="02020404030301010803" pitchFamily="18" charset="0"/>
              </a:rPr>
              <a:t>T</a:t>
            </a:r>
            <a:r>
              <a:rPr lang="en-US" sz="3200" dirty="0" smtClean="0">
                <a:solidFill>
                  <a:srgbClr val="000000"/>
                </a:solidFill>
                <a:latin typeface="Garamond" panose="02020404030301010803" pitchFamily="18" charset="0"/>
              </a:rPr>
              <a:t>he </a:t>
            </a:r>
            <a:r>
              <a:rPr lang="en-US" sz="3200" dirty="0">
                <a:solidFill>
                  <a:srgbClr val="000000"/>
                </a:solidFill>
                <a:latin typeface="Garamond" panose="02020404030301010803" pitchFamily="18" charset="0"/>
              </a:rPr>
              <a:t>largest youth sports program of its kind in the United States and Canada. </a:t>
            </a:r>
            <a:endParaRPr lang="en-US" sz="2400" dirty="0">
              <a:solidFill>
                <a:srgbClr val="000000"/>
              </a:solidFill>
              <a:latin typeface="Garamond" panose="02020404030301010803" pitchFamily="18" charset="0"/>
            </a:endParaRPr>
          </a:p>
        </p:txBody>
      </p:sp>
      <p:pic>
        <p:nvPicPr>
          <p:cNvPr id="4" name="Picture 3"/>
          <p:cNvPicPr>
            <a:picLocks noChangeAspect="1"/>
          </p:cNvPicPr>
          <p:nvPr/>
        </p:nvPicPr>
        <p:blipFill>
          <a:blip r:embed="rId3"/>
          <a:stretch>
            <a:fillRect/>
          </a:stretch>
        </p:blipFill>
        <p:spPr>
          <a:xfrm>
            <a:off x="7696200" y="5470814"/>
            <a:ext cx="1199754" cy="1193800"/>
          </a:xfrm>
          <a:prstGeom prst="rect">
            <a:avLst/>
          </a:prstGeom>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382" y="5562600"/>
            <a:ext cx="1066800" cy="110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993399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533400"/>
            <a:ext cx="3429000" cy="804333"/>
          </a:xfrm>
        </p:spPr>
        <p:txBody>
          <a:bodyPr>
            <a:noAutofit/>
          </a:bodyPr>
          <a:lstStyle/>
          <a:p>
            <a:r>
              <a:rPr lang="en-US" sz="4000" dirty="0" smtClean="0">
                <a:solidFill>
                  <a:srgbClr val="000000"/>
                </a:solidFill>
                <a:latin typeface="Garamond" panose="02020404030301010803" pitchFamily="18" charset="0"/>
              </a:rPr>
              <a:t>Rustic Pathways</a:t>
            </a:r>
            <a:endParaRPr lang="en-US" sz="4000" dirty="0">
              <a:solidFill>
                <a:srgbClr val="000000"/>
              </a:solidFill>
              <a:latin typeface="Garamond" panose="02020404030301010803" pitchFamily="18" charset="0"/>
            </a:endParaRPr>
          </a:p>
        </p:txBody>
      </p:sp>
      <p:sp>
        <p:nvSpPr>
          <p:cNvPr id="3" name="Text Placeholder 2"/>
          <p:cNvSpPr>
            <a:spLocks noGrp="1"/>
          </p:cNvSpPr>
          <p:nvPr>
            <p:ph type="body" sz="half" idx="2"/>
          </p:nvPr>
        </p:nvSpPr>
        <p:spPr>
          <a:xfrm>
            <a:off x="762000" y="1371600"/>
            <a:ext cx="7924801" cy="3200400"/>
          </a:xfrm>
        </p:spPr>
        <p:txBody>
          <a:bodyPr>
            <a:noAutofit/>
          </a:bodyPr>
          <a:lstStyle/>
          <a:p>
            <a:pPr marL="342900" indent="-342900">
              <a:buFont typeface="Wingdings" charset="2"/>
              <a:buChar char="Ø"/>
            </a:pPr>
            <a:r>
              <a:rPr lang="en-US" sz="2400" dirty="0" smtClean="0">
                <a:solidFill>
                  <a:srgbClr val="000000"/>
                </a:solidFill>
                <a:latin typeface="Garamond" panose="02020404030301010803" pitchFamily="18" charset="0"/>
              </a:rPr>
              <a:t>Key Club has partnered with Rustic Pathways in order to take our service </a:t>
            </a:r>
            <a:r>
              <a:rPr lang="en-US" sz="2400" dirty="0">
                <a:solidFill>
                  <a:srgbClr val="000000"/>
                </a:solidFill>
                <a:latin typeface="Garamond" panose="02020404030301010803" pitchFamily="18" charset="0"/>
              </a:rPr>
              <a:t>i</a:t>
            </a:r>
            <a:r>
              <a:rPr lang="en-US" sz="2400" dirty="0" smtClean="0">
                <a:solidFill>
                  <a:srgbClr val="000000"/>
                </a:solidFill>
                <a:latin typeface="Garamond" panose="02020404030301010803" pitchFamily="18" charset="0"/>
              </a:rPr>
              <a:t>nternationally.</a:t>
            </a:r>
            <a:endParaRPr lang="en-US" sz="2400" dirty="0" smtClean="0">
              <a:solidFill>
                <a:srgbClr val="000000"/>
              </a:solidFill>
              <a:latin typeface="Garamond" panose="02020404030301010803" pitchFamily="18" charset="0"/>
            </a:endParaRPr>
          </a:p>
          <a:p>
            <a:pPr marL="342900" indent="-342900">
              <a:buFont typeface="Wingdings" charset="2"/>
              <a:buChar char="Ø"/>
            </a:pPr>
            <a:endParaRPr lang="en-US" sz="2400" dirty="0" smtClean="0">
              <a:solidFill>
                <a:srgbClr val="000000"/>
              </a:solidFill>
              <a:latin typeface="Garamond" panose="02020404030301010803" pitchFamily="18" charset="0"/>
            </a:endParaRPr>
          </a:p>
          <a:p>
            <a:pPr marL="342900" indent="-342900">
              <a:buFont typeface="Wingdings" charset="2"/>
              <a:buChar char="Ø"/>
            </a:pPr>
            <a:r>
              <a:rPr lang="en-US" sz="2400" dirty="0" smtClean="0">
                <a:solidFill>
                  <a:srgbClr val="000000"/>
                </a:solidFill>
                <a:latin typeface="Garamond" panose="02020404030301010803" pitchFamily="18" charset="0"/>
              </a:rPr>
              <a:t>10 International service programs customized for Key Club members. </a:t>
            </a:r>
            <a:endParaRPr lang="en-US" sz="2400" dirty="0">
              <a:solidFill>
                <a:srgbClr val="000000"/>
              </a:solidFill>
              <a:latin typeface="Garamond" panose="02020404030301010803" pitchFamily="18" charset="0"/>
            </a:endParaRPr>
          </a:p>
          <a:p>
            <a:pPr marL="342900" indent="-342900">
              <a:buFont typeface="Wingdings" charset="2"/>
              <a:buChar char="Ø"/>
            </a:pPr>
            <a:endParaRPr lang="en-US" sz="2400" dirty="0" smtClean="0">
              <a:solidFill>
                <a:srgbClr val="000000"/>
              </a:solidFill>
              <a:latin typeface="Garamond" panose="02020404030301010803" pitchFamily="18" charset="0"/>
            </a:endParaRPr>
          </a:p>
          <a:p>
            <a:pPr marL="342900" indent="-342900">
              <a:buFont typeface="Wingdings" charset="2"/>
              <a:buChar char="Ø"/>
            </a:pPr>
            <a:r>
              <a:rPr lang="en-US" sz="2400" dirty="0">
                <a:solidFill>
                  <a:srgbClr val="000000"/>
                </a:solidFill>
                <a:latin typeface="Garamond" panose="02020404030301010803" pitchFamily="18" charset="0"/>
              </a:rPr>
              <a:t>Visit www.rusticpathways.com/</a:t>
            </a:r>
            <a:r>
              <a:rPr lang="en-US" sz="2400" dirty="0" err="1" smtClean="0">
                <a:solidFill>
                  <a:srgbClr val="000000"/>
                </a:solidFill>
                <a:latin typeface="Garamond" panose="02020404030301010803" pitchFamily="18" charset="0"/>
              </a:rPr>
              <a:t>keyclub</a:t>
            </a:r>
            <a:endParaRPr lang="en-US" sz="2400" dirty="0">
              <a:latin typeface="Garamond" panose="02020404030301010803" pitchFamily="18" charset="0"/>
            </a:endParaRPr>
          </a:p>
        </p:txBody>
      </p:sp>
      <p:pic>
        <p:nvPicPr>
          <p:cNvPr id="5" name="Picture 4"/>
          <p:cNvPicPr>
            <a:picLocks noChangeAspect="1"/>
          </p:cNvPicPr>
          <p:nvPr/>
        </p:nvPicPr>
        <p:blipFill>
          <a:blip r:embed="rId3"/>
          <a:stretch>
            <a:fillRect/>
          </a:stretch>
        </p:blipFill>
        <p:spPr>
          <a:xfrm>
            <a:off x="609600" y="5609837"/>
            <a:ext cx="1066892" cy="1097375"/>
          </a:xfrm>
          <a:prstGeom prst="rect">
            <a:avLst/>
          </a:prstGeom>
        </p:spPr>
      </p:pic>
      <p:pic>
        <p:nvPicPr>
          <p:cNvPr id="6" name="Picture 5"/>
          <p:cNvPicPr>
            <a:picLocks noChangeAspect="1"/>
          </p:cNvPicPr>
          <p:nvPr/>
        </p:nvPicPr>
        <p:blipFill>
          <a:blip r:embed="rId4"/>
          <a:stretch>
            <a:fillRect/>
          </a:stretch>
        </p:blipFill>
        <p:spPr>
          <a:xfrm>
            <a:off x="7491881" y="5512292"/>
            <a:ext cx="1194920" cy="1194920"/>
          </a:xfrm>
          <a:prstGeom prst="rect">
            <a:avLst/>
          </a:prstGeom>
        </p:spPr>
      </p:pic>
    </p:spTree>
    <p:extLst>
      <p:ext uri="{BB962C8B-B14F-4D97-AF65-F5344CB8AC3E}">
        <p14:creationId xmlns:p14="http://schemas.microsoft.com/office/powerpoint/2010/main" val="34009524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381000"/>
            <a:ext cx="3877732" cy="956733"/>
          </a:xfrm>
        </p:spPr>
        <p:txBody>
          <a:bodyPr>
            <a:noAutofit/>
          </a:bodyPr>
          <a:lstStyle/>
          <a:p>
            <a:r>
              <a:rPr lang="en-US" sz="4000" dirty="0" smtClean="0">
                <a:solidFill>
                  <a:srgbClr val="000000"/>
                </a:solidFill>
                <a:latin typeface="Garamond" panose="02020404030301010803" pitchFamily="18" charset="0"/>
              </a:rPr>
              <a:t>Rustic Pathways</a:t>
            </a:r>
            <a:endParaRPr lang="en-US" sz="4000" dirty="0">
              <a:solidFill>
                <a:srgbClr val="000000"/>
              </a:solidFill>
              <a:latin typeface="Garamond" panose="02020404030301010803" pitchFamily="18" charset="0"/>
            </a:endParaRPr>
          </a:p>
        </p:txBody>
      </p:sp>
      <p:sp>
        <p:nvSpPr>
          <p:cNvPr id="3" name="Text Placeholder 2"/>
          <p:cNvSpPr>
            <a:spLocks noGrp="1"/>
          </p:cNvSpPr>
          <p:nvPr>
            <p:ph type="body" sz="half" idx="2"/>
          </p:nvPr>
        </p:nvSpPr>
        <p:spPr>
          <a:xfrm>
            <a:off x="761999" y="1524000"/>
            <a:ext cx="7924801" cy="3733800"/>
          </a:xfrm>
        </p:spPr>
        <p:txBody>
          <a:bodyPr>
            <a:noAutofit/>
          </a:bodyPr>
          <a:lstStyle/>
          <a:p>
            <a:r>
              <a:rPr lang="en-US" sz="3200" dirty="0" smtClean="0">
                <a:solidFill>
                  <a:srgbClr val="000000"/>
                </a:solidFill>
                <a:latin typeface="Garamond" panose="02020404030301010803" pitchFamily="18" charset="0"/>
              </a:rPr>
              <a:t>Contact them </a:t>
            </a:r>
            <a:r>
              <a:rPr lang="en-US" sz="3200" dirty="0">
                <a:solidFill>
                  <a:srgbClr val="000000"/>
                </a:solidFill>
                <a:latin typeface="Garamond" panose="02020404030301010803" pitchFamily="18" charset="0"/>
              </a:rPr>
              <a:t>by phone at 800-321-4353 or by email at keyclub@rusticpathways.com to invite </a:t>
            </a:r>
            <a:r>
              <a:rPr lang="en-US" sz="3200" dirty="0" smtClean="0">
                <a:solidFill>
                  <a:srgbClr val="000000"/>
                </a:solidFill>
                <a:latin typeface="Garamond" panose="02020404030301010803" pitchFamily="18" charset="0"/>
              </a:rPr>
              <a:t>them to meetings</a:t>
            </a:r>
            <a:endParaRPr lang="en-US" sz="2400" dirty="0">
              <a:solidFill>
                <a:srgbClr val="000000"/>
              </a:solidFill>
              <a:latin typeface="Garamond" panose="02020404030301010803" pitchFamily="18" charset="0"/>
            </a:endParaRPr>
          </a:p>
        </p:txBody>
      </p:sp>
      <p:pic>
        <p:nvPicPr>
          <p:cNvPr id="5" name="Picture 4"/>
          <p:cNvPicPr>
            <a:picLocks noChangeAspect="1"/>
          </p:cNvPicPr>
          <p:nvPr/>
        </p:nvPicPr>
        <p:blipFill>
          <a:blip r:embed="rId3"/>
          <a:stretch>
            <a:fillRect/>
          </a:stretch>
        </p:blipFill>
        <p:spPr>
          <a:xfrm>
            <a:off x="609600" y="5609837"/>
            <a:ext cx="1066892" cy="1097375"/>
          </a:xfrm>
          <a:prstGeom prst="rect">
            <a:avLst/>
          </a:prstGeom>
        </p:spPr>
      </p:pic>
      <p:pic>
        <p:nvPicPr>
          <p:cNvPr id="6" name="Picture 5"/>
          <p:cNvPicPr>
            <a:picLocks noChangeAspect="1"/>
          </p:cNvPicPr>
          <p:nvPr/>
        </p:nvPicPr>
        <p:blipFill>
          <a:blip r:embed="rId4"/>
          <a:stretch>
            <a:fillRect/>
          </a:stretch>
        </p:blipFill>
        <p:spPr>
          <a:xfrm>
            <a:off x="7491881" y="5512292"/>
            <a:ext cx="1194920" cy="1194920"/>
          </a:xfrm>
          <a:prstGeom prst="rect">
            <a:avLst/>
          </a:prstGeom>
        </p:spPr>
      </p:pic>
    </p:spTree>
    <p:extLst>
      <p:ext uri="{BB962C8B-B14F-4D97-AF65-F5344CB8AC3E}">
        <p14:creationId xmlns:p14="http://schemas.microsoft.com/office/powerpoint/2010/main" val="318384011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5945413" cy="651933"/>
          </a:xfrm>
        </p:spPr>
        <p:txBody>
          <a:bodyPr>
            <a:noAutofit/>
          </a:bodyPr>
          <a:lstStyle/>
          <a:p>
            <a:r>
              <a:rPr lang="en-US" sz="4400" dirty="0" smtClean="0">
                <a:solidFill>
                  <a:srgbClr val="000000"/>
                </a:solidFill>
                <a:latin typeface="Garamond" panose="02020404030301010803" pitchFamily="18" charset="0"/>
              </a:rPr>
              <a:t>Every Child a Swimmer </a:t>
            </a:r>
            <a:endParaRPr lang="en-US" sz="4400" dirty="0">
              <a:solidFill>
                <a:srgbClr val="000000"/>
              </a:solidFill>
              <a:latin typeface="Garamond" panose="02020404030301010803" pitchFamily="18" charset="0"/>
            </a:endParaRPr>
          </a:p>
        </p:txBody>
      </p:sp>
      <p:sp>
        <p:nvSpPr>
          <p:cNvPr id="3" name="Text Placeholder 2"/>
          <p:cNvSpPr>
            <a:spLocks noGrp="1"/>
          </p:cNvSpPr>
          <p:nvPr>
            <p:ph type="body" sz="half" idx="2"/>
          </p:nvPr>
        </p:nvSpPr>
        <p:spPr>
          <a:xfrm>
            <a:off x="609600" y="1219200"/>
            <a:ext cx="7162800" cy="3200400"/>
          </a:xfrm>
        </p:spPr>
        <p:txBody>
          <a:bodyPr>
            <a:noAutofit/>
          </a:bodyPr>
          <a:lstStyle/>
          <a:p>
            <a:pPr marL="457200" indent="-457200">
              <a:buFont typeface="Wingdings" charset="2"/>
              <a:buChar char="Ø"/>
            </a:pPr>
            <a:r>
              <a:rPr lang="en-US" sz="3200" dirty="0" smtClean="0">
                <a:solidFill>
                  <a:srgbClr val="000000"/>
                </a:solidFill>
                <a:latin typeface="Garamond" panose="02020404030301010803" pitchFamily="18" charset="0"/>
              </a:rPr>
              <a:t>Partnership with elementary schools in communities</a:t>
            </a:r>
          </a:p>
          <a:p>
            <a:pPr marL="457200" indent="-457200">
              <a:buFont typeface="Wingdings" charset="2"/>
              <a:buChar char="Ø"/>
            </a:pPr>
            <a:r>
              <a:rPr lang="en-US" sz="3200" dirty="0" smtClean="0">
                <a:solidFill>
                  <a:srgbClr val="000000"/>
                </a:solidFill>
                <a:latin typeface="Garamond" panose="02020404030301010803" pitchFamily="18" charset="0"/>
              </a:rPr>
              <a:t>Aims to lessen the number of fatalities and teach kids how to swim.</a:t>
            </a:r>
            <a:endParaRPr lang="en-US" sz="3200" dirty="0">
              <a:solidFill>
                <a:srgbClr val="000000"/>
              </a:solidFill>
              <a:latin typeface="Garamond" panose="02020404030301010803" pitchFamily="18" charset="0"/>
            </a:endParaRPr>
          </a:p>
        </p:txBody>
      </p:sp>
      <p:pic>
        <p:nvPicPr>
          <p:cNvPr id="6" name="Picture 5"/>
          <p:cNvPicPr>
            <a:picLocks noChangeAspect="1"/>
          </p:cNvPicPr>
          <p:nvPr/>
        </p:nvPicPr>
        <p:blipFill>
          <a:blip r:embed="rId3"/>
          <a:stretch>
            <a:fillRect/>
          </a:stretch>
        </p:blipFill>
        <p:spPr>
          <a:xfrm>
            <a:off x="457200" y="5638800"/>
            <a:ext cx="1066892" cy="1097375"/>
          </a:xfrm>
          <a:prstGeom prst="rect">
            <a:avLst/>
          </a:prstGeom>
        </p:spPr>
      </p:pic>
      <p:pic>
        <p:nvPicPr>
          <p:cNvPr id="7" name="Picture 6"/>
          <p:cNvPicPr>
            <a:picLocks noChangeAspect="1"/>
          </p:cNvPicPr>
          <p:nvPr/>
        </p:nvPicPr>
        <p:blipFill>
          <a:blip r:embed="rId4"/>
          <a:stretch>
            <a:fillRect/>
          </a:stretch>
        </p:blipFill>
        <p:spPr>
          <a:xfrm>
            <a:off x="7696200" y="5638800"/>
            <a:ext cx="1194920" cy="1194920"/>
          </a:xfrm>
          <a:prstGeom prst="rect">
            <a:avLst/>
          </a:prstGeom>
        </p:spPr>
      </p:pic>
    </p:spTree>
    <p:extLst>
      <p:ext uri="{BB962C8B-B14F-4D97-AF65-F5344CB8AC3E}">
        <p14:creationId xmlns:p14="http://schemas.microsoft.com/office/powerpoint/2010/main" val="41356196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070" y="457200"/>
            <a:ext cx="6007660" cy="651933"/>
          </a:xfrm>
        </p:spPr>
        <p:txBody>
          <a:bodyPr>
            <a:noAutofit/>
          </a:bodyPr>
          <a:lstStyle/>
          <a:p>
            <a:r>
              <a:rPr lang="en-US" sz="4000" dirty="0" smtClean="0">
                <a:solidFill>
                  <a:srgbClr val="000000"/>
                </a:solidFill>
                <a:latin typeface="Garamond" panose="02020404030301010803" pitchFamily="18" charset="0"/>
              </a:rPr>
              <a:t>Every Child a Swimmer </a:t>
            </a:r>
            <a:endParaRPr lang="en-US" sz="4000" dirty="0">
              <a:solidFill>
                <a:srgbClr val="000000"/>
              </a:solidFill>
              <a:latin typeface="Garamond" panose="02020404030301010803" pitchFamily="18" charset="0"/>
            </a:endParaRPr>
          </a:p>
        </p:txBody>
      </p:sp>
      <p:sp>
        <p:nvSpPr>
          <p:cNvPr id="5" name="TextBox 4"/>
          <p:cNvSpPr txBox="1"/>
          <p:nvPr/>
        </p:nvSpPr>
        <p:spPr>
          <a:xfrm>
            <a:off x="1295400" y="1447800"/>
            <a:ext cx="7239000" cy="2554545"/>
          </a:xfrm>
          <a:prstGeom prst="rect">
            <a:avLst/>
          </a:prstGeom>
          <a:noFill/>
        </p:spPr>
        <p:txBody>
          <a:bodyPr wrap="square" rtlCol="0">
            <a:spAutoFit/>
          </a:bodyPr>
          <a:lstStyle/>
          <a:p>
            <a:r>
              <a:rPr lang="en-US" sz="3200" dirty="0" smtClean="0">
                <a:solidFill>
                  <a:srgbClr val="000000"/>
                </a:solidFill>
                <a:latin typeface="Garamond" panose="02020404030301010803" pitchFamily="18" charset="0"/>
              </a:rPr>
              <a:t>How do I get started?</a:t>
            </a:r>
          </a:p>
          <a:p>
            <a:pPr marL="457200" indent="-457200">
              <a:buFont typeface="+mj-lt"/>
              <a:buAutoNum type="arabicPeriod"/>
            </a:pPr>
            <a:r>
              <a:rPr lang="en-US" sz="3200" dirty="0" smtClean="0">
                <a:solidFill>
                  <a:srgbClr val="000000"/>
                </a:solidFill>
                <a:latin typeface="Garamond" panose="02020404030301010803" pitchFamily="18" charset="0"/>
              </a:rPr>
              <a:t>Find a person</a:t>
            </a:r>
          </a:p>
          <a:p>
            <a:pPr marL="457200" indent="-457200">
              <a:buFont typeface="+mj-lt"/>
              <a:buAutoNum type="arabicPeriod"/>
            </a:pPr>
            <a:r>
              <a:rPr lang="en-US" sz="3200" dirty="0" smtClean="0">
                <a:solidFill>
                  <a:srgbClr val="000000"/>
                </a:solidFill>
                <a:latin typeface="Garamond" panose="02020404030301010803" pitchFamily="18" charset="0"/>
              </a:rPr>
              <a:t>Find a pool</a:t>
            </a:r>
          </a:p>
          <a:p>
            <a:pPr marL="457200" indent="-457200">
              <a:buFont typeface="+mj-lt"/>
              <a:buAutoNum type="arabicPeriod"/>
            </a:pPr>
            <a:r>
              <a:rPr lang="en-US" sz="3200" dirty="0" smtClean="0">
                <a:solidFill>
                  <a:srgbClr val="000000"/>
                </a:solidFill>
                <a:latin typeface="Garamond" panose="02020404030301010803" pitchFamily="18" charset="0"/>
              </a:rPr>
              <a:t>Find a swimming instructor</a:t>
            </a:r>
          </a:p>
          <a:p>
            <a:pPr marL="457200" indent="-457200">
              <a:buFont typeface="+mj-lt"/>
              <a:buAutoNum type="arabicPeriod"/>
            </a:pPr>
            <a:r>
              <a:rPr lang="en-US" sz="3200" dirty="0" smtClean="0">
                <a:solidFill>
                  <a:srgbClr val="000000"/>
                </a:solidFill>
                <a:latin typeface="Garamond" panose="02020404030301010803" pitchFamily="18" charset="0"/>
              </a:rPr>
              <a:t>Advertise for support</a:t>
            </a:r>
          </a:p>
        </p:txBody>
      </p:sp>
      <p:pic>
        <p:nvPicPr>
          <p:cNvPr id="6" name="Picture 5"/>
          <p:cNvPicPr>
            <a:picLocks noChangeAspect="1"/>
          </p:cNvPicPr>
          <p:nvPr/>
        </p:nvPicPr>
        <p:blipFill>
          <a:blip r:embed="rId3"/>
          <a:stretch>
            <a:fillRect/>
          </a:stretch>
        </p:blipFill>
        <p:spPr>
          <a:xfrm>
            <a:off x="457200" y="5638800"/>
            <a:ext cx="1066892" cy="1097375"/>
          </a:xfrm>
          <a:prstGeom prst="rect">
            <a:avLst/>
          </a:prstGeom>
        </p:spPr>
      </p:pic>
      <p:pic>
        <p:nvPicPr>
          <p:cNvPr id="7" name="Picture 6"/>
          <p:cNvPicPr>
            <a:picLocks noChangeAspect="1"/>
          </p:cNvPicPr>
          <p:nvPr/>
        </p:nvPicPr>
        <p:blipFill>
          <a:blip r:embed="rId4"/>
          <a:stretch>
            <a:fillRect/>
          </a:stretch>
        </p:blipFill>
        <p:spPr>
          <a:xfrm>
            <a:off x="7696200" y="5638800"/>
            <a:ext cx="1194920" cy="1194920"/>
          </a:xfrm>
          <a:prstGeom prst="rect">
            <a:avLst/>
          </a:prstGeom>
        </p:spPr>
      </p:pic>
    </p:spTree>
    <p:extLst>
      <p:ext uri="{BB962C8B-B14F-4D97-AF65-F5344CB8AC3E}">
        <p14:creationId xmlns:p14="http://schemas.microsoft.com/office/powerpoint/2010/main" val="241876217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304800"/>
            <a:ext cx="4495799" cy="880533"/>
          </a:xfrm>
        </p:spPr>
        <p:txBody>
          <a:bodyPr>
            <a:normAutofit/>
          </a:bodyPr>
          <a:lstStyle/>
          <a:p>
            <a:r>
              <a:rPr lang="en-US" sz="4400" dirty="0" smtClean="0">
                <a:solidFill>
                  <a:srgbClr val="000000"/>
                </a:solidFill>
                <a:latin typeface="Garamond" panose="02020404030301010803" pitchFamily="18" charset="0"/>
              </a:rPr>
              <a:t>Kiwanis One Day</a:t>
            </a:r>
            <a:endParaRPr lang="en-US" sz="4400" dirty="0">
              <a:solidFill>
                <a:srgbClr val="000000"/>
              </a:solidFill>
              <a:latin typeface="Garamond" panose="02020404030301010803" pitchFamily="18" charset="0"/>
            </a:endParaRPr>
          </a:p>
        </p:txBody>
      </p:sp>
      <p:sp>
        <p:nvSpPr>
          <p:cNvPr id="3" name="Text Placeholder 2"/>
          <p:cNvSpPr>
            <a:spLocks noGrp="1"/>
          </p:cNvSpPr>
          <p:nvPr>
            <p:ph type="body" sz="half" idx="2"/>
          </p:nvPr>
        </p:nvSpPr>
        <p:spPr>
          <a:xfrm>
            <a:off x="800099" y="1185333"/>
            <a:ext cx="7772400" cy="3810000"/>
          </a:xfrm>
        </p:spPr>
        <p:txBody>
          <a:bodyPr>
            <a:noAutofit/>
          </a:bodyPr>
          <a:lstStyle/>
          <a:p>
            <a:pPr>
              <a:lnSpc>
                <a:spcPct val="70000"/>
              </a:lnSpc>
            </a:pPr>
            <a:r>
              <a:rPr lang="en-US" sz="2800" dirty="0" smtClean="0">
                <a:solidFill>
                  <a:srgbClr val="000000"/>
                </a:solidFill>
                <a:latin typeface="Garamond" panose="02020404030301010803" pitchFamily="18" charset="0"/>
              </a:rPr>
              <a:t>Date: Saturday April 11</a:t>
            </a:r>
            <a:r>
              <a:rPr lang="en-US" sz="2800" baseline="30000" dirty="0" smtClean="0">
                <a:solidFill>
                  <a:srgbClr val="000000"/>
                </a:solidFill>
                <a:latin typeface="Garamond" panose="02020404030301010803" pitchFamily="18" charset="0"/>
              </a:rPr>
              <a:t>th</a:t>
            </a:r>
          </a:p>
          <a:p>
            <a:pPr>
              <a:lnSpc>
                <a:spcPct val="70000"/>
              </a:lnSpc>
            </a:pPr>
            <a:endParaRPr lang="en-US" sz="2800" dirty="0" smtClean="0">
              <a:solidFill>
                <a:srgbClr val="000000"/>
              </a:solidFill>
              <a:latin typeface="Garamond" panose="02020404030301010803" pitchFamily="18" charset="0"/>
            </a:endParaRPr>
          </a:p>
          <a:p>
            <a:pPr>
              <a:lnSpc>
                <a:spcPct val="70000"/>
              </a:lnSpc>
            </a:pPr>
            <a:r>
              <a:rPr lang="en-US" sz="2800" dirty="0" smtClean="0">
                <a:solidFill>
                  <a:srgbClr val="000000"/>
                </a:solidFill>
                <a:latin typeface="Garamond" panose="02020404030301010803" pitchFamily="18" charset="0"/>
              </a:rPr>
              <a:t>What is it: An Annual Kiwanis observed day of service</a:t>
            </a:r>
          </a:p>
          <a:p>
            <a:pPr>
              <a:lnSpc>
                <a:spcPct val="70000"/>
              </a:lnSpc>
            </a:pPr>
            <a:endParaRPr lang="en-US" sz="2800" dirty="0" smtClean="0">
              <a:solidFill>
                <a:srgbClr val="000000"/>
              </a:solidFill>
              <a:latin typeface="Garamond" panose="02020404030301010803" pitchFamily="18" charset="0"/>
            </a:endParaRPr>
          </a:p>
          <a:p>
            <a:pPr>
              <a:lnSpc>
                <a:spcPct val="70000"/>
              </a:lnSpc>
            </a:pPr>
            <a:r>
              <a:rPr lang="en-US" sz="2800" dirty="0" smtClean="0">
                <a:solidFill>
                  <a:srgbClr val="000000"/>
                </a:solidFill>
                <a:latin typeface="Garamond" panose="02020404030301010803" pitchFamily="18" charset="0"/>
              </a:rPr>
              <a:t>What can your club do?: Connect with other branches of your local Kiwanis Family</a:t>
            </a:r>
          </a:p>
          <a:p>
            <a:pPr>
              <a:lnSpc>
                <a:spcPct val="70000"/>
              </a:lnSpc>
            </a:pPr>
            <a:endParaRPr lang="en-US" sz="2800" dirty="0" smtClean="0">
              <a:solidFill>
                <a:srgbClr val="000000"/>
              </a:solidFill>
              <a:latin typeface="Garamond" panose="02020404030301010803" pitchFamily="18" charset="0"/>
            </a:endParaRPr>
          </a:p>
          <a:p>
            <a:pPr>
              <a:lnSpc>
                <a:spcPct val="70000"/>
              </a:lnSpc>
            </a:pPr>
            <a:r>
              <a:rPr lang="en-US" sz="2800" dirty="0" smtClean="0">
                <a:solidFill>
                  <a:srgbClr val="000000"/>
                </a:solidFill>
                <a:latin typeface="Garamond" panose="02020404030301010803" pitchFamily="18" charset="0"/>
              </a:rPr>
              <a:t>Purpose: Provides an opportunity to showcase the Kiwanis Family and our commitment to service</a:t>
            </a:r>
            <a:endParaRPr lang="en-US" sz="2800" dirty="0">
              <a:solidFill>
                <a:srgbClr val="000000"/>
              </a:solidFill>
              <a:latin typeface="Garamond" panose="02020404030301010803" pitchFamily="18" charset="0"/>
            </a:endParaRPr>
          </a:p>
        </p:txBody>
      </p:sp>
      <p:pic>
        <p:nvPicPr>
          <p:cNvPr id="5" name="Picture 4"/>
          <p:cNvPicPr>
            <a:picLocks noChangeAspect="1"/>
          </p:cNvPicPr>
          <p:nvPr/>
        </p:nvPicPr>
        <p:blipFill>
          <a:blip r:embed="rId3"/>
          <a:stretch>
            <a:fillRect/>
          </a:stretch>
        </p:blipFill>
        <p:spPr>
          <a:xfrm>
            <a:off x="381000" y="5638800"/>
            <a:ext cx="1066892" cy="1097375"/>
          </a:xfrm>
          <a:prstGeom prst="rect">
            <a:avLst/>
          </a:prstGeom>
        </p:spPr>
      </p:pic>
      <p:pic>
        <p:nvPicPr>
          <p:cNvPr id="6" name="Picture 5"/>
          <p:cNvPicPr>
            <a:picLocks noChangeAspect="1"/>
          </p:cNvPicPr>
          <p:nvPr/>
        </p:nvPicPr>
        <p:blipFill>
          <a:blip r:embed="rId4"/>
          <a:stretch>
            <a:fillRect/>
          </a:stretch>
        </p:blipFill>
        <p:spPr>
          <a:xfrm>
            <a:off x="7848600" y="5541255"/>
            <a:ext cx="1194920" cy="1194920"/>
          </a:xfrm>
          <a:prstGeom prst="rect">
            <a:avLst/>
          </a:prstGeom>
        </p:spPr>
      </p:pic>
    </p:spTree>
    <p:extLst>
      <p:ext uri="{BB962C8B-B14F-4D97-AF65-F5344CB8AC3E}">
        <p14:creationId xmlns:p14="http://schemas.microsoft.com/office/powerpoint/2010/main" val="76976576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457200"/>
            <a:ext cx="5112279" cy="804333"/>
          </a:xfrm>
        </p:spPr>
        <p:txBody>
          <a:bodyPr>
            <a:noAutofit/>
          </a:bodyPr>
          <a:lstStyle/>
          <a:p>
            <a:r>
              <a:rPr lang="en-US" sz="4000" dirty="0" smtClean="0">
                <a:solidFill>
                  <a:srgbClr val="000000"/>
                </a:solidFill>
                <a:latin typeface="Garamond" panose="02020404030301010803" pitchFamily="18" charset="0"/>
              </a:rPr>
              <a:t>Governor’s Project</a:t>
            </a:r>
            <a:endParaRPr lang="en-US" sz="4000" dirty="0">
              <a:solidFill>
                <a:srgbClr val="000000"/>
              </a:solidFill>
              <a:latin typeface="Garamond" panose="02020404030301010803" pitchFamily="18" charset="0"/>
            </a:endParaRPr>
          </a:p>
        </p:txBody>
      </p:sp>
      <p:sp>
        <p:nvSpPr>
          <p:cNvPr id="3" name="Text Placeholder 2"/>
          <p:cNvSpPr>
            <a:spLocks noGrp="1"/>
          </p:cNvSpPr>
          <p:nvPr>
            <p:ph type="body" sz="half" idx="2"/>
          </p:nvPr>
        </p:nvSpPr>
        <p:spPr>
          <a:xfrm>
            <a:off x="985203" y="1524000"/>
            <a:ext cx="7315200" cy="3429000"/>
          </a:xfrm>
        </p:spPr>
        <p:txBody>
          <a:bodyPr>
            <a:noAutofit/>
          </a:bodyPr>
          <a:lstStyle/>
          <a:p>
            <a:r>
              <a:rPr lang="en-US" sz="2800" dirty="0" smtClean="0">
                <a:solidFill>
                  <a:srgbClr val="000000"/>
                </a:solidFill>
                <a:latin typeface="Garamond" panose="02020404030301010803" pitchFamily="18" charset="0"/>
              </a:rPr>
              <a:t>SNAP (Special Needs Awareness Programs)</a:t>
            </a:r>
          </a:p>
          <a:p>
            <a:endParaRPr lang="en-US" sz="2800" dirty="0" smtClean="0">
              <a:solidFill>
                <a:srgbClr val="000000"/>
              </a:solidFill>
              <a:latin typeface="Garamond" panose="02020404030301010803" pitchFamily="18" charset="0"/>
            </a:endParaRPr>
          </a:p>
          <a:p>
            <a:r>
              <a:rPr lang="en-US" sz="2800" dirty="0">
                <a:solidFill>
                  <a:srgbClr val="000000"/>
                </a:solidFill>
                <a:latin typeface="Garamond" panose="02020404030301010803" pitchFamily="18" charset="0"/>
              </a:rPr>
              <a:t>Created by Governor Lauren McAllister </a:t>
            </a:r>
            <a:endParaRPr lang="en-US" sz="2800" dirty="0" smtClean="0">
              <a:solidFill>
                <a:srgbClr val="000000"/>
              </a:solidFill>
              <a:latin typeface="Garamond" panose="02020404030301010803" pitchFamily="18" charset="0"/>
            </a:endParaRPr>
          </a:p>
          <a:p>
            <a:endParaRPr lang="en-US" sz="2800" dirty="0" smtClean="0">
              <a:solidFill>
                <a:srgbClr val="000000"/>
              </a:solidFill>
              <a:latin typeface="Garamond" panose="02020404030301010803" pitchFamily="18" charset="0"/>
            </a:endParaRPr>
          </a:p>
          <a:p>
            <a:r>
              <a:rPr lang="en-US" sz="2800" dirty="0" smtClean="0">
                <a:solidFill>
                  <a:srgbClr val="000000"/>
                </a:solidFill>
                <a:latin typeface="Garamond" panose="02020404030301010803" pitchFamily="18" charset="0"/>
              </a:rPr>
              <a:t>To be considered a SNAP Governor’s Project, Key Clubbers must be serving with or for anyone who has special needs</a:t>
            </a:r>
            <a:endParaRPr lang="en-US" sz="2800" dirty="0">
              <a:solidFill>
                <a:srgbClr val="000000"/>
              </a:solidFill>
              <a:latin typeface="Garamond" panose="02020404030301010803" pitchFamily="18" charset="0"/>
            </a:endParaRPr>
          </a:p>
        </p:txBody>
      </p:sp>
      <p:pic>
        <p:nvPicPr>
          <p:cNvPr id="5" name="Picture 4"/>
          <p:cNvPicPr>
            <a:picLocks noChangeAspect="1"/>
          </p:cNvPicPr>
          <p:nvPr/>
        </p:nvPicPr>
        <p:blipFill>
          <a:blip r:embed="rId3"/>
          <a:stretch>
            <a:fillRect/>
          </a:stretch>
        </p:blipFill>
        <p:spPr>
          <a:xfrm>
            <a:off x="457200" y="5638800"/>
            <a:ext cx="1066892" cy="1097375"/>
          </a:xfrm>
          <a:prstGeom prst="rect">
            <a:avLst/>
          </a:prstGeom>
        </p:spPr>
      </p:pic>
      <p:pic>
        <p:nvPicPr>
          <p:cNvPr id="6" name="Picture 5"/>
          <p:cNvPicPr>
            <a:picLocks noChangeAspect="1"/>
          </p:cNvPicPr>
          <p:nvPr/>
        </p:nvPicPr>
        <p:blipFill>
          <a:blip r:embed="rId4"/>
          <a:stretch>
            <a:fillRect/>
          </a:stretch>
        </p:blipFill>
        <p:spPr>
          <a:xfrm>
            <a:off x="7772400" y="5410200"/>
            <a:ext cx="1194920" cy="1194920"/>
          </a:xfrm>
          <a:prstGeom prst="rect">
            <a:avLst/>
          </a:prstGeom>
        </p:spPr>
      </p:pic>
    </p:spTree>
    <p:extLst>
      <p:ext uri="{BB962C8B-B14F-4D97-AF65-F5344CB8AC3E}">
        <p14:creationId xmlns:p14="http://schemas.microsoft.com/office/powerpoint/2010/main" val="303191199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364436"/>
            <a:ext cx="4727045" cy="762000"/>
          </a:xfrm>
        </p:spPr>
        <p:txBody>
          <a:bodyPr>
            <a:noAutofit/>
          </a:bodyPr>
          <a:lstStyle/>
          <a:p>
            <a:r>
              <a:rPr lang="en-US" sz="4000" dirty="0" smtClean="0">
                <a:solidFill>
                  <a:srgbClr val="000000"/>
                </a:solidFill>
                <a:latin typeface="Garamond" panose="02020404030301010803" pitchFamily="18" charset="0"/>
              </a:rPr>
              <a:t>The Eliminate Project</a:t>
            </a:r>
            <a:endParaRPr lang="en-US" sz="4000" dirty="0">
              <a:solidFill>
                <a:srgbClr val="000000"/>
              </a:solidFill>
              <a:latin typeface="Garamond" panose="02020404030301010803" pitchFamily="18" charset="0"/>
            </a:endParaRPr>
          </a:p>
        </p:txBody>
      </p:sp>
      <p:sp>
        <p:nvSpPr>
          <p:cNvPr id="3" name="Text Placeholder 2"/>
          <p:cNvSpPr>
            <a:spLocks noGrp="1"/>
          </p:cNvSpPr>
          <p:nvPr>
            <p:ph type="body" sz="half" idx="2"/>
          </p:nvPr>
        </p:nvSpPr>
        <p:spPr>
          <a:xfrm>
            <a:off x="1596887" y="1126436"/>
            <a:ext cx="6096000" cy="457201"/>
          </a:xfrm>
        </p:spPr>
        <p:txBody>
          <a:bodyPr>
            <a:noAutofit/>
          </a:bodyPr>
          <a:lstStyle/>
          <a:p>
            <a:r>
              <a:rPr lang="en-US" sz="2000" dirty="0">
                <a:solidFill>
                  <a:srgbClr val="000000"/>
                </a:solidFill>
                <a:latin typeface="Garamond" panose="02020404030301010803" pitchFamily="18" charset="0"/>
              </a:rPr>
              <a:t>WHAT IF YOU COULD SAVE A BABY’S LIFE?</a:t>
            </a:r>
          </a:p>
        </p:txBody>
      </p:sp>
      <p:pic>
        <p:nvPicPr>
          <p:cNvPr id="5" name="The Eliminate Project - By The Number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5494" y="1600201"/>
            <a:ext cx="6507163" cy="3581400"/>
          </a:xfrm>
          <a:prstGeom prst="rect">
            <a:avLst/>
          </a:prstGeom>
        </p:spPr>
      </p:pic>
      <p:pic>
        <p:nvPicPr>
          <p:cNvPr id="6" name="Picture 5"/>
          <p:cNvPicPr>
            <a:picLocks noChangeAspect="1"/>
          </p:cNvPicPr>
          <p:nvPr/>
        </p:nvPicPr>
        <p:blipFill>
          <a:blip r:embed="rId6"/>
          <a:stretch>
            <a:fillRect/>
          </a:stretch>
        </p:blipFill>
        <p:spPr>
          <a:xfrm>
            <a:off x="381000" y="5755309"/>
            <a:ext cx="1066892" cy="1097375"/>
          </a:xfrm>
          <a:prstGeom prst="rect">
            <a:avLst/>
          </a:prstGeom>
        </p:spPr>
      </p:pic>
      <p:pic>
        <p:nvPicPr>
          <p:cNvPr id="7" name="Picture 6"/>
          <p:cNvPicPr>
            <a:picLocks noChangeAspect="1"/>
          </p:cNvPicPr>
          <p:nvPr/>
        </p:nvPicPr>
        <p:blipFill>
          <a:blip r:embed="rId7"/>
          <a:stretch>
            <a:fillRect/>
          </a:stretch>
        </p:blipFill>
        <p:spPr>
          <a:xfrm>
            <a:off x="7696200" y="5562601"/>
            <a:ext cx="1194920" cy="1194920"/>
          </a:xfrm>
          <a:prstGeom prst="rect">
            <a:avLst/>
          </a:prstGeom>
        </p:spPr>
      </p:pic>
    </p:spTree>
    <p:extLst>
      <p:ext uri="{BB962C8B-B14F-4D97-AF65-F5344CB8AC3E}">
        <p14:creationId xmlns:p14="http://schemas.microsoft.com/office/powerpoint/2010/main" val="147227735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375"/>
            <a:ext cx="7772400" cy="936625"/>
          </a:xfrm>
        </p:spPr>
        <p:txBody>
          <a:bodyPr>
            <a:normAutofit fontScale="90000"/>
          </a:bodyPr>
          <a:lstStyle/>
          <a:p>
            <a:r>
              <a:rPr lang="en-US" dirty="0" smtClean="0">
                <a:solidFill>
                  <a:srgbClr val="000000"/>
                </a:solidFill>
                <a:latin typeface="Garamond" panose="02020404030301010803" pitchFamily="18" charset="0"/>
              </a:rPr>
              <a:t>Key Club International </a:t>
            </a:r>
            <a:br>
              <a:rPr lang="en-US" dirty="0" smtClean="0">
                <a:solidFill>
                  <a:srgbClr val="000000"/>
                </a:solidFill>
                <a:latin typeface="Garamond" panose="02020404030301010803" pitchFamily="18" charset="0"/>
              </a:rPr>
            </a:br>
            <a:r>
              <a:rPr lang="en-US" dirty="0" smtClean="0">
                <a:solidFill>
                  <a:srgbClr val="000000"/>
                </a:solidFill>
                <a:latin typeface="Garamond" panose="02020404030301010803" pitchFamily="18" charset="0"/>
              </a:rPr>
              <a:t> Service Partners</a:t>
            </a:r>
            <a:endParaRPr lang="en-US" dirty="0">
              <a:solidFill>
                <a:srgbClr val="000000"/>
              </a:solidFill>
              <a:latin typeface="Garamond" panose="02020404030301010803" pitchFamily="18" charset="0"/>
            </a:endParaRPr>
          </a:p>
        </p:txBody>
      </p:sp>
      <p:sp>
        <p:nvSpPr>
          <p:cNvPr id="3" name="Subtitle 2"/>
          <p:cNvSpPr>
            <a:spLocks noGrp="1"/>
          </p:cNvSpPr>
          <p:nvPr>
            <p:ph type="subTitle" idx="1"/>
          </p:nvPr>
        </p:nvSpPr>
        <p:spPr>
          <a:xfrm>
            <a:off x="685800" y="2057400"/>
            <a:ext cx="8001000" cy="4343400"/>
          </a:xfrm>
        </p:spPr>
        <p:txBody>
          <a:bodyPr>
            <a:normAutofit/>
          </a:bodyPr>
          <a:lstStyle/>
          <a:p>
            <a:pPr marL="457200" indent="-457200" algn="l">
              <a:buClrTx/>
              <a:buFont typeface="+mj-lt"/>
              <a:buAutoNum type="arabicPeriod"/>
            </a:pPr>
            <a:r>
              <a:rPr lang="en-US" sz="3200" dirty="0" smtClean="0">
                <a:solidFill>
                  <a:srgbClr val="000000"/>
                </a:solidFill>
                <a:latin typeface="Garamond" panose="02020404030301010803" pitchFamily="18" charset="0"/>
              </a:rPr>
              <a:t>UNICEF </a:t>
            </a:r>
          </a:p>
          <a:p>
            <a:pPr marL="457200" indent="-457200" algn="l">
              <a:buClrTx/>
              <a:buFont typeface="+mj-lt"/>
              <a:buAutoNum type="arabicPeriod"/>
            </a:pPr>
            <a:endParaRPr lang="en-US" sz="3200" dirty="0" smtClean="0">
              <a:solidFill>
                <a:srgbClr val="000000"/>
              </a:solidFill>
              <a:latin typeface="Garamond" panose="02020404030301010803" pitchFamily="18" charset="0"/>
            </a:endParaRPr>
          </a:p>
          <a:p>
            <a:pPr marL="457200" indent="-457200" algn="l">
              <a:buClrTx/>
              <a:buFont typeface="+mj-lt"/>
              <a:buAutoNum type="arabicPeriod"/>
            </a:pPr>
            <a:r>
              <a:rPr lang="en-US" sz="3200" dirty="0" smtClean="0">
                <a:solidFill>
                  <a:srgbClr val="000000"/>
                </a:solidFill>
                <a:latin typeface="Garamond" panose="02020404030301010803" pitchFamily="18" charset="0"/>
              </a:rPr>
              <a:t>March of Dimes</a:t>
            </a:r>
          </a:p>
          <a:p>
            <a:pPr marL="457200" indent="-457200" algn="l">
              <a:buClrTx/>
              <a:buFont typeface="+mj-lt"/>
              <a:buAutoNum type="arabicPeriod"/>
            </a:pPr>
            <a:endParaRPr lang="en-US" sz="3200" dirty="0" smtClean="0">
              <a:solidFill>
                <a:srgbClr val="000000"/>
              </a:solidFill>
              <a:latin typeface="Garamond" panose="02020404030301010803" pitchFamily="18" charset="0"/>
            </a:endParaRPr>
          </a:p>
          <a:p>
            <a:pPr marL="457200" indent="-457200" algn="l">
              <a:buClrTx/>
              <a:buFont typeface="+mj-lt"/>
              <a:buAutoNum type="arabicPeriod"/>
            </a:pPr>
            <a:r>
              <a:rPr lang="en-US" sz="3200" dirty="0" smtClean="0">
                <a:solidFill>
                  <a:srgbClr val="000000"/>
                </a:solidFill>
                <a:latin typeface="Garamond" panose="02020404030301010803" pitchFamily="18" charset="0"/>
              </a:rPr>
              <a:t>Children’s Miracle Network</a:t>
            </a:r>
          </a:p>
        </p:txBody>
      </p:sp>
      <p:pic>
        <p:nvPicPr>
          <p:cNvPr id="4" name="Picture 3"/>
          <p:cNvPicPr>
            <a:picLocks noChangeAspect="1"/>
          </p:cNvPicPr>
          <p:nvPr/>
        </p:nvPicPr>
        <p:blipFill>
          <a:blip r:embed="rId3"/>
          <a:stretch>
            <a:fillRect/>
          </a:stretch>
        </p:blipFill>
        <p:spPr>
          <a:xfrm>
            <a:off x="7696200" y="5486400"/>
            <a:ext cx="1199754" cy="1193800"/>
          </a:xfrm>
          <a:prstGeom prst="rect">
            <a:avLst/>
          </a:prstGeom>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382" y="5578186"/>
            <a:ext cx="1066800" cy="110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25869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865708"/>
          </a:xfrm>
        </p:spPr>
        <p:txBody>
          <a:bodyPr/>
          <a:lstStyle/>
          <a:p>
            <a:r>
              <a:rPr lang="en-US" dirty="0" smtClean="0">
                <a:solidFill>
                  <a:srgbClr val="000000"/>
                </a:solidFill>
                <a:latin typeface="Garamond" panose="02020404030301010803" pitchFamily="18" charset="0"/>
              </a:rPr>
              <a:t>Visit our Page </a:t>
            </a:r>
            <a:endParaRPr lang="en-US" dirty="0">
              <a:solidFill>
                <a:srgbClr val="000000"/>
              </a:solidFill>
              <a:latin typeface="Garamond" panose="02020404030301010803" pitchFamily="18" charset="0"/>
            </a:endParaRPr>
          </a:p>
        </p:txBody>
      </p:sp>
      <p:sp>
        <p:nvSpPr>
          <p:cNvPr id="3" name="Subtitle 2"/>
          <p:cNvSpPr>
            <a:spLocks noGrp="1"/>
          </p:cNvSpPr>
          <p:nvPr>
            <p:ph type="subTitle" idx="1"/>
          </p:nvPr>
        </p:nvSpPr>
        <p:spPr>
          <a:xfrm>
            <a:off x="1316182" y="1522168"/>
            <a:ext cx="6400800" cy="3657600"/>
          </a:xfrm>
        </p:spPr>
        <p:txBody>
          <a:bodyPr>
            <a:noAutofit/>
          </a:bodyPr>
          <a:lstStyle/>
          <a:p>
            <a:pPr marL="342900" indent="-342900" algn="l">
              <a:buClr>
                <a:schemeClr val="bg1"/>
              </a:buClr>
              <a:buFont typeface="Wingdings" pitchFamily="2" charset="2"/>
              <a:buChar char="Ø"/>
            </a:pPr>
            <a:r>
              <a:rPr lang="en-US" sz="2600" dirty="0" smtClean="0">
                <a:solidFill>
                  <a:srgbClr val="000000"/>
                </a:solidFill>
                <a:latin typeface="Garamond" panose="02020404030301010803" pitchFamily="18" charset="0"/>
              </a:rPr>
              <a:t>Log on to </a:t>
            </a:r>
            <a:r>
              <a:rPr lang="en-US" sz="2600" dirty="0" smtClean="0">
                <a:solidFill>
                  <a:srgbClr val="000000"/>
                </a:solidFill>
                <a:latin typeface="Garamond" panose="02020404030301010803" pitchFamily="18" charset="0"/>
                <a:hlinkClick r:id="rId3"/>
              </a:rPr>
              <a:t>www.floridakeyclub.org</a:t>
            </a:r>
            <a:endParaRPr lang="en-US" sz="2600" dirty="0" smtClean="0">
              <a:solidFill>
                <a:srgbClr val="000000"/>
              </a:solidFill>
              <a:latin typeface="Garamond" panose="02020404030301010803" pitchFamily="18" charset="0"/>
            </a:endParaRPr>
          </a:p>
          <a:p>
            <a:pPr marL="342900" indent="-342900" algn="l">
              <a:buClr>
                <a:schemeClr val="bg1"/>
              </a:buClr>
              <a:buFont typeface="Wingdings" pitchFamily="2" charset="2"/>
              <a:buChar char="Ø"/>
            </a:pPr>
            <a:r>
              <a:rPr lang="en-US" sz="2600" dirty="0" smtClean="0">
                <a:solidFill>
                  <a:srgbClr val="000000"/>
                </a:solidFill>
                <a:latin typeface="Garamond" panose="02020404030301010803" pitchFamily="18" charset="0"/>
              </a:rPr>
              <a:t>Click of the Service and Major Emphasis Tab </a:t>
            </a:r>
          </a:p>
          <a:p>
            <a:pPr marL="342900" indent="-342900" algn="l">
              <a:buClr>
                <a:schemeClr val="bg1"/>
              </a:buClr>
              <a:buFont typeface="Wingdings" pitchFamily="2" charset="2"/>
              <a:buChar char="Ø"/>
            </a:pPr>
            <a:r>
              <a:rPr lang="en-US" sz="2600" dirty="0" smtClean="0">
                <a:solidFill>
                  <a:srgbClr val="000000"/>
                </a:solidFill>
                <a:latin typeface="Garamond" panose="02020404030301010803" pitchFamily="18" charset="0"/>
              </a:rPr>
              <a:t>Learn about the fantastic Service and Major Emphasis committee and all the Key Club service partners!</a:t>
            </a:r>
          </a:p>
          <a:p>
            <a:pPr marL="342900" indent="-342900" algn="l">
              <a:buClr>
                <a:schemeClr val="bg1"/>
              </a:buClr>
              <a:buFont typeface="Wingdings" pitchFamily="2" charset="2"/>
              <a:buChar char="Ø"/>
            </a:pPr>
            <a:r>
              <a:rPr lang="en-US" sz="2600" dirty="0" smtClean="0">
                <a:solidFill>
                  <a:srgbClr val="000000"/>
                </a:solidFill>
                <a:latin typeface="Garamond" panose="02020404030301010803" pitchFamily="18" charset="0"/>
              </a:rPr>
              <a:t>Check out the 2014-2015 Service Directory for more ideas for service projects</a:t>
            </a:r>
            <a:endParaRPr lang="en-US" sz="2600" dirty="0">
              <a:solidFill>
                <a:srgbClr val="000000"/>
              </a:solidFill>
              <a:latin typeface="Garamond" panose="02020404030301010803" pitchFamily="18" charset="0"/>
            </a:endParaRPr>
          </a:p>
        </p:txBody>
      </p:sp>
      <p:pic>
        <p:nvPicPr>
          <p:cNvPr id="4" name="Picture 3"/>
          <p:cNvPicPr>
            <a:picLocks noChangeAspect="1"/>
          </p:cNvPicPr>
          <p:nvPr/>
        </p:nvPicPr>
        <p:blipFill>
          <a:blip r:embed="rId4"/>
          <a:stretch>
            <a:fillRect/>
          </a:stretch>
        </p:blipFill>
        <p:spPr>
          <a:xfrm>
            <a:off x="7696200" y="5470814"/>
            <a:ext cx="1199754" cy="1193800"/>
          </a:xfrm>
          <a:prstGeom prst="rect">
            <a:avLst/>
          </a:prstGeom>
        </p:spPr>
      </p:pic>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382" y="5562600"/>
            <a:ext cx="1066800" cy="110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128927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0"/>
            <a:ext cx="7772400" cy="609600"/>
          </a:xfrm>
        </p:spPr>
        <p:txBody>
          <a:bodyPr>
            <a:normAutofit fontScale="90000"/>
          </a:bodyPr>
          <a:lstStyle/>
          <a:p>
            <a:r>
              <a:rPr lang="en-US" dirty="0" smtClean="0">
                <a:solidFill>
                  <a:srgbClr val="000000"/>
                </a:solidFill>
                <a:latin typeface="Garamond" panose="02020404030301010803" pitchFamily="18" charset="0"/>
              </a:rPr>
              <a:t>Questions, Comments, or Concerns</a:t>
            </a:r>
            <a:endParaRPr lang="en-US" dirty="0">
              <a:solidFill>
                <a:srgbClr val="000000"/>
              </a:solidFill>
              <a:latin typeface="Garamond" panose="02020404030301010803" pitchFamily="18" charset="0"/>
            </a:endParaRPr>
          </a:p>
        </p:txBody>
      </p:sp>
      <p:sp>
        <p:nvSpPr>
          <p:cNvPr id="3" name="Subtitle 2"/>
          <p:cNvSpPr>
            <a:spLocks noGrp="1"/>
          </p:cNvSpPr>
          <p:nvPr>
            <p:ph type="subTitle" idx="1"/>
          </p:nvPr>
        </p:nvSpPr>
        <p:spPr>
          <a:xfrm>
            <a:off x="1104900" y="1828800"/>
            <a:ext cx="7505700" cy="3810000"/>
          </a:xfrm>
        </p:spPr>
        <p:txBody>
          <a:bodyPr>
            <a:normAutofit fontScale="92500" lnSpcReduction="20000"/>
          </a:bodyPr>
          <a:lstStyle/>
          <a:p>
            <a:pPr algn="l">
              <a:buClr>
                <a:schemeClr val="bg1"/>
              </a:buClr>
            </a:pPr>
            <a:r>
              <a:rPr lang="en-US" sz="3100" dirty="0" smtClean="0">
                <a:solidFill>
                  <a:srgbClr val="000000"/>
                </a:solidFill>
                <a:latin typeface="Garamond" panose="02020404030301010803" pitchFamily="18" charset="0"/>
              </a:rPr>
              <a:t>Contact the Committee chair, Katherine Sims!</a:t>
            </a:r>
          </a:p>
          <a:p>
            <a:pPr algn="l">
              <a:buClr>
                <a:schemeClr val="bg1"/>
              </a:buClr>
            </a:pPr>
            <a:r>
              <a:rPr lang="en-US" sz="3100" dirty="0" smtClean="0">
                <a:solidFill>
                  <a:srgbClr val="000000"/>
                </a:solidFill>
                <a:latin typeface="Garamond" panose="02020404030301010803" pitchFamily="18" charset="0"/>
              </a:rPr>
              <a:t>Email:</a:t>
            </a:r>
            <a:r>
              <a:rPr lang="en-US" sz="3100" dirty="0">
                <a:solidFill>
                  <a:srgbClr val="000000"/>
                </a:solidFill>
                <a:latin typeface="Garamond" panose="02020404030301010803" pitchFamily="18" charset="0"/>
              </a:rPr>
              <a:t> </a:t>
            </a:r>
            <a:r>
              <a:rPr lang="en-US" sz="3100" dirty="0" smtClean="0">
                <a:solidFill>
                  <a:srgbClr val="000000"/>
                </a:solidFill>
                <a:latin typeface="Garamond" panose="02020404030301010803" pitchFamily="18" charset="0"/>
                <a:hlinkClick r:id="rId3"/>
              </a:rPr>
              <a:t>Division24a@FloridaKeyClub.org</a:t>
            </a:r>
            <a:r>
              <a:rPr lang="en-US" sz="3100" dirty="0" smtClean="0">
                <a:solidFill>
                  <a:srgbClr val="000000"/>
                </a:solidFill>
                <a:latin typeface="Garamond" panose="02020404030301010803" pitchFamily="18" charset="0"/>
              </a:rPr>
              <a:t> </a:t>
            </a:r>
          </a:p>
          <a:p>
            <a:pPr algn="l">
              <a:buClr>
                <a:schemeClr val="bg1"/>
              </a:buClr>
            </a:pPr>
            <a:endParaRPr lang="en-US" sz="3100" dirty="0">
              <a:solidFill>
                <a:srgbClr val="000000"/>
              </a:solidFill>
              <a:latin typeface="Garamond" panose="02020404030301010803" pitchFamily="18" charset="0"/>
            </a:endParaRPr>
          </a:p>
          <a:p>
            <a:pPr algn="l">
              <a:buClr>
                <a:schemeClr val="bg1"/>
              </a:buClr>
            </a:pPr>
            <a:r>
              <a:rPr lang="en-US" sz="3100" dirty="0" smtClean="0">
                <a:solidFill>
                  <a:srgbClr val="000000"/>
                </a:solidFill>
                <a:latin typeface="Garamond" panose="02020404030301010803" pitchFamily="18" charset="0"/>
              </a:rPr>
              <a:t>Adult </a:t>
            </a:r>
            <a:r>
              <a:rPr lang="en-US" sz="3100" dirty="0">
                <a:solidFill>
                  <a:srgbClr val="000000"/>
                </a:solidFill>
                <a:latin typeface="Garamond" panose="02020404030301010803" pitchFamily="18" charset="0"/>
              </a:rPr>
              <a:t>Advisor: </a:t>
            </a:r>
            <a:r>
              <a:rPr lang="en-US" sz="3100" dirty="0" smtClean="0">
                <a:solidFill>
                  <a:srgbClr val="000000"/>
                </a:solidFill>
                <a:latin typeface="Garamond" panose="02020404030301010803" pitchFamily="18" charset="0"/>
              </a:rPr>
              <a:t>Renee </a:t>
            </a:r>
            <a:r>
              <a:rPr lang="en-US" sz="3100" dirty="0" err="1">
                <a:solidFill>
                  <a:srgbClr val="000000"/>
                </a:solidFill>
                <a:latin typeface="Garamond" panose="02020404030301010803" pitchFamily="18" charset="0"/>
              </a:rPr>
              <a:t>Richar</a:t>
            </a:r>
            <a:r>
              <a:rPr lang="en-US" sz="3100" dirty="0">
                <a:solidFill>
                  <a:srgbClr val="000000"/>
                </a:solidFill>
                <a:latin typeface="Garamond" panose="02020404030301010803" pitchFamily="18" charset="0"/>
              </a:rPr>
              <a:t>, </a:t>
            </a:r>
            <a:r>
              <a:rPr lang="en-US" sz="3100" dirty="0">
                <a:solidFill>
                  <a:srgbClr val="000000"/>
                </a:solidFill>
                <a:latin typeface="Garamond" panose="02020404030301010803" pitchFamily="18" charset="0"/>
                <a:hlinkClick r:id="rId4"/>
              </a:rPr>
              <a:t>aazoneg@floridakeyclub.org</a:t>
            </a:r>
            <a:r>
              <a:rPr lang="en-US" sz="3100" dirty="0" smtClean="0">
                <a:solidFill>
                  <a:srgbClr val="000000"/>
                </a:solidFill>
                <a:latin typeface="Garamond" panose="02020404030301010803" pitchFamily="18" charset="0"/>
              </a:rPr>
              <a:t>.</a:t>
            </a:r>
          </a:p>
          <a:p>
            <a:pPr algn="l">
              <a:buClr>
                <a:schemeClr val="bg1"/>
              </a:buClr>
            </a:pPr>
            <a:endParaRPr lang="en-US" sz="3100" dirty="0">
              <a:solidFill>
                <a:srgbClr val="000000"/>
              </a:solidFill>
              <a:latin typeface="Garamond" panose="02020404030301010803" pitchFamily="18" charset="0"/>
            </a:endParaRPr>
          </a:p>
          <a:p>
            <a:pPr algn="l">
              <a:buClr>
                <a:schemeClr val="bg1"/>
              </a:buClr>
            </a:pPr>
            <a:r>
              <a:rPr lang="en-US" sz="3100" dirty="0">
                <a:solidFill>
                  <a:srgbClr val="000000"/>
                </a:solidFill>
                <a:latin typeface="Garamond" panose="02020404030301010803" pitchFamily="18" charset="0"/>
              </a:rPr>
              <a:t>Executive Committee Advisor: ​</a:t>
            </a:r>
            <a:r>
              <a:rPr lang="en-US" sz="3100" dirty="0" err="1">
                <a:solidFill>
                  <a:srgbClr val="000000"/>
                </a:solidFill>
                <a:latin typeface="Garamond" panose="02020404030301010803" pitchFamily="18" charset="0"/>
              </a:rPr>
              <a:t>Katt</a:t>
            </a:r>
            <a:r>
              <a:rPr lang="en-US" sz="3100" dirty="0">
                <a:solidFill>
                  <a:srgbClr val="000000"/>
                </a:solidFill>
                <a:latin typeface="Garamond" panose="02020404030301010803" pitchFamily="18" charset="0"/>
              </a:rPr>
              <a:t> </a:t>
            </a:r>
            <a:r>
              <a:rPr lang="en-US" sz="3100" dirty="0" err="1">
                <a:solidFill>
                  <a:srgbClr val="000000"/>
                </a:solidFill>
                <a:latin typeface="Garamond" panose="02020404030301010803" pitchFamily="18" charset="0"/>
              </a:rPr>
              <a:t>Crowdis</a:t>
            </a:r>
            <a:r>
              <a:rPr lang="en-US" sz="3100" dirty="0">
                <a:solidFill>
                  <a:srgbClr val="000000"/>
                </a:solidFill>
                <a:latin typeface="Garamond" panose="02020404030301010803" pitchFamily="18" charset="0"/>
              </a:rPr>
              <a:t>, editor@floridakeyclub.org.</a:t>
            </a:r>
            <a:endParaRPr lang="en-US" sz="3100" dirty="0" smtClean="0">
              <a:solidFill>
                <a:srgbClr val="000000"/>
              </a:solidFill>
              <a:latin typeface="Garamond" panose="02020404030301010803" pitchFamily="18" charset="0"/>
            </a:endParaRPr>
          </a:p>
          <a:p>
            <a:pPr algn="l">
              <a:buClr>
                <a:schemeClr val="bg1"/>
              </a:buClr>
            </a:pPr>
            <a:r>
              <a:rPr lang="en-US" dirty="0" smtClean="0"/>
              <a:t> </a:t>
            </a:r>
            <a:endParaRPr lang="en-US" dirty="0"/>
          </a:p>
        </p:txBody>
      </p:sp>
      <p:pic>
        <p:nvPicPr>
          <p:cNvPr id="4" name="Picture 3"/>
          <p:cNvPicPr>
            <a:picLocks noChangeAspect="1"/>
          </p:cNvPicPr>
          <p:nvPr/>
        </p:nvPicPr>
        <p:blipFill>
          <a:blip r:embed="rId5"/>
          <a:stretch>
            <a:fillRect/>
          </a:stretch>
        </p:blipFill>
        <p:spPr>
          <a:xfrm>
            <a:off x="7696200" y="5470814"/>
            <a:ext cx="1199754" cy="1193800"/>
          </a:xfrm>
          <a:prstGeom prst="rect">
            <a:avLst/>
          </a:prstGeom>
        </p:spPr>
      </p:pic>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382" y="5562600"/>
            <a:ext cx="1066800" cy="110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673854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62520" cy="990600"/>
          </a:xfrm>
        </p:spPr>
        <p:txBody>
          <a:bodyPr>
            <a:normAutofit/>
          </a:bodyPr>
          <a:lstStyle/>
          <a:p>
            <a:pPr algn="ctr"/>
            <a:r>
              <a:rPr lang="en-US" sz="4000" dirty="0" smtClean="0">
                <a:latin typeface="Garamond" panose="02020404030301010803" pitchFamily="18" charset="0"/>
              </a:rPr>
              <a:t>UNICEF</a:t>
            </a:r>
            <a:endParaRPr lang="en-US" sz="4000" dirty="0">
              <a:latin typeface="Garamond" panose="02020404030301010803" pitchFamily="18" charset="0"/>
            </a:endParaRPr>
          </a:p>
        </p:txBody>
      </p:sp>
      <p:sp>
        <p:nvSpPr>
          <p:cNvPr id="3" name="Text Placeholder 2"/>
          <p:cNvSpPr>
            <a:spLocks noGrp="1"/>
          </p:cNvSpPr>
          <p:nvPr>
            <p:ph type="body" sz="half" idx="2"/>
          </p:nvPr>
        </p:nvSpPr>
        <p:spPr>
          <a:xfrm>
            <a:off x="685800" y="1752600"/>
            <a:ext cx="7848600" cy="4114800"/>
          </a:xfrm>
        </p:spPr>
        <p:txBody>
          <a:bodyPr>
            <a:normAutofit/>
          </a:bodyPr>
          <a:lstStyle/>
          <a:p>
            <a:pPr algn="just"/>
            <a:r>
              <a:rPr lang="en-US" sz="3200" dirty="0" smtClean="0">
                <a:solidFill>
                  <a:srgbClr val="000000"/>
                </a:solidFill>
                <a:latin typeface="Garamond" panose="02020404030301010803" pitchFamily="18" charset="0"/>
              </a:rPr>
              <a:t>Serves children internationally</a:t>
            </a:r>
          </a:p>
          <a:p>
            <a:pPr algn="just"/>
            <a:r>
              <a:rPr lang="en-US" sz="3200" dirty="0" smtClean="0">
                <a:solidFill>
                  <a:srgbClr val="000000"/>
                </a:solidFill>
                <a:latin typeface="Garamond" panose="02020404030301010803" pitchFamily="18" charset="0"/>
              </a:rPr>
              <a:t>Provides:</a:t>
            </a:r>
          </a:p>
          <a:p>
            <a:pPr marL="457200" indent="-457200" algn="just">
              <a:buFont typeface="Arial"/>
              <a:buChar char="•"/>
            </a:pPr>
            <a:r>
              <a:rPr lang="en-US" sz="3200" dirty="0" smtClean="0">
                <a:solidFill>
                  <a:srgbClr val="000000"/>
                </a:solidFill>
                <a:latin typeface="Garamond" panose="02020404030301010803" pitchFamily="18" charset="0"/>
              </a:rPr>
              <a:t>Education</a:t>
            </a:r>
          </a:p>
          <a:p>
            <a:pPr marL="457200" indent="-457200" algn="just">
              <a:buFont typeface="Arial"/>
              <a:buChar char="•"/>
            </a:pPr>
            <a:r>
              <a:rPr lang="en-US" sz="3200" dirty="0" smtClean="0">
                <a:solidFill>
                  <a:srgbClr val="000000"/>
                </a:solidFill>
                <a:latin typeface="Garamond" panose="02020404030301010803" pitchFamily="18" charset="0"/>
              </a:rPr>
              <a:t>Food</a:t>
            </a:r>
          </a:p>
          <a:p>
            <a:pPr marL="457200" indent="-457200" algn="just">
              <a:buFont typeface="Arial"/>
              <a:buChar char="•"/>
            </a:pPr>
            <a:r>
              <a:rPr lang="en-US" sz="3200" dirty="0" smtClean="0">
                <a:solidFill>
                  <a:srgbClr val="000000"/>
                </a:solidFill>
                <a:latin typeface="Garamond" panose="02020404030301010803" pitchFamily="18" charset="0"/>
              </a:rPr>
              <a:t>medical </a:t>
            </a:r>
            <a:r>
              <a:rPr lang="en-US" sz="3200" dirty="0">
                <a:solidFill>
                  <a:srgbClr val="000000"/>
                </a:solidFill>
                <a:latin typeface="Garamond" panose="02020404030301010803" pitchFamily="18" charset="0"/>
              </a:rPr>
              <a:t>attention </a:t>
            </a:r>
            <a:r>
              <a:rPr lang="en-US" sz="3200" b="1" dirty="0" smtClean="0">
                <a:solidFill>
                  <a:srgbClr val="000000"/>
                </a:solidFill>
                <a:latin typeface="Garamond" panose="02020404030301010803" pitchFamily="18" charset="0"/>
              </a:rPr>
              <a:t>				</a:t>
            </a:r>
          </a:p>
          <a:p>
            <a:pPr algn="just"/>
            <a:endParaRPr lang="en-US" dirty="0"/>
          </a:p>
        </p:txBody>
      </p:sp>
      <p:pic>
        <p:nvPicPr>
          <p:cNvPr id="5" name="Picture 4"/>
          <p:cNvPicPr>
            <a:picLocks noChangeAspect="1"/>
          </p:cNvPicPr>
          <p:nvPr/>
        </p:nvPicPr>
        <p:blipFill>
          <a:blip r:embed="rId3"/>
          <a:stretch>
            <a:fillRect/>
          </a:stretch>
        </p:blipFill>
        <p:spPr>
          <a:xfrm>
            <a:off x="380954" y="5562600"/>
            <a:ext cx="1066892" cy="1103472"/>
          </a:xfrm>
          <a:prstGeom prst="rect">
            <a:avLst/>
          </a:prstGeom>
        </p:spPr>
      </p:pic>
      <p:pic>
        <p:nvPicPr>
          <p:cNvPr id="6" name="Picture 5"/>
          <p:cNvPicPr>
            <a:picLocks noChangeAspect="1"/>
          </p:cNvPicPr>
          <p:nvPr/>
        </p:nvPicPr>
        <p:blipFill>
          <a:blip r:embed="rId4"/>
          <a:stretch>
            <a:fillRect/>
          </a:stretch>
        </p:blipFill>
        <p:spPr>
          <a:xfrm>
            <a:off x="7696200" y="5516876"/>
            <a:ext cx="1194920" cy="1194920"/>
          </a:xfrm>
          <a:prstGeom prst="rect">
            <a:avLst/>
          </a:prstGeom>
        </p:spPr>
      </p:pic>
      <p:pic>
        <p:nvPicPr>
          <p:cNvPr id="1028" name="Picture 4" descr="https://encrypted-tbn3.gstatic.com/images?q=tbn:ANd9GcQNM5Xz3JvSbGN12Ly2miQ7he57OwU0qjEdTWRHYcDp4oXiiv_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381000"/>
            <a:ext cx="3472226" cy="124093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489048" y="5070157"/>
            <a:ext cx="2435752" cy="492443"/>
          </a:xfrm>
          <a:prstGeom prst="rect">
            <a:avLst/>
          </a:prstGeom>
        </p:spPr>
        <p:txBody>
          <a:bodyPr wrap="square">
            <a:spAutoFit/>
          </a:bodyPr>
          <a:lstStyle/>
          <a:p>
            <a:r>
              <a:rPr lang="en-US" sz="2600" b="1" dirty="0">
                <a:solidFill>
                  <a:schemeClr val="bg1"/>
                </a:solidFill>
                <a:latin typeface="Garamond" panose="02020404030301010803" pitchFamily="18" charset="0"/>
              </a:rPr>
              <a:t>www.unicef.org</a:t>
            </a:r>
            <a:endParaRPr lang="en-US" sz="2600" b="1" dirty="0">
              <a:solidFill>
                <a:schemeClr val="bg1"/>
              </a:solidFill>
            </a:endParaRPr>
          </a:p>
        </p:txBody>
      </p:sp>
    </p:spTree>
    <p:extLst>
      <p:ext uri="{BB962C8B-B14F-4D97-AF65-F5344CB8AC3E}">
        <p14:creationId xmlns:p14="http://schemas.microsoft.com/office/powerpoint/2010/main" val="400145848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609600" y="1676400"/>
            <a:ext cx="7672138" cy="3657600"/>
          </a:xfrm>
        </p:spPr>
        <p:txBody>
          <a:bodyPr>
            <a:noAutofit/>
          </a:bodyPr>
          <a:lstStyle/>
          <a:p>
            <a:r>
              <a:rPr lang="en-US" sz="3200" dirty="0" smtClean="0">
                <a:solidFill>
                  <a:srgbClr val="000000"/>
                </a:solidFill>
                <a:latin typeface="Garamond" panose="02020404030301010803" pitchFamily="18" charset="0"/>
              </a:rPr>
              <a:t>Helps parents </a:t>
            </a:r>
            <a:r>
              <a:rPr lang="en-US" sz="3200" dirty="0">
                <a:solidFill>
                  <a:srgbClr val="000000"/>
                </a:solidFill>
                <a:latin typeface="Garamond" panose="02020404030301010803" pitchFamily="18" charset="0"/>
              </a:rPr>
              <a:t>and mothers have full term babies and helps prevent problems during pregnancies. </a:t>
            </a:r>
            <a:endParaRPr lang="en-US" sz="3200" dirty="0" smtClean="0">
              <a:solidFill>
                <a:srgbClr val="000000"/>
              </a:solidFill>
              <a:latin typeface="Garamond" panose="02020404030301010803" pitchFamily="18" charset="0"/>
            </a:endParaRPr>
          </a:p>
          <a:p>
            <a:r>
              <a:rPr lang="en-US" sz="3200" dirty="0" smtClean="0">
                <a:solidFill>
                  <a:srgbClr val="000000"/>
                </a:solidFill>
                <a:latin typeface="Garamond" panose="02020404030301010803" pitchFamily="18" charset="0"/>
              </a:rPr>
              <a:t>How can My Club support? </a:t>
            </a:r>
          </a:p>
          <a:p>
            <a:r>
              <a:rPr lang="en-US" sz="3200" dirty="0" smtClean="0">
                <a:solidFill>
                  <a:srgbClr val="000000"/>
                </a:solidFill>
                <a:latin typeface="Garamond" panose="02020404030301010803" pitchFamily="18" charset="0"/>
              </a:rPr>
              <a:t>Host a Campaign Walk.</a:t>
            </a:r>
          </a:p>
          <a:p>
            <a:endParaRPr lang="en-US" sz="3200" dirty="0" smtClean="0">
              <a:latin typeface="Garamond" panose="02020404030301010803" pitchFamily="18" charset="0"/>
            </a:endParaRPr>
          </a:p>
        </p:txBody>
      </p:sp>
      <p:pic>
        <p:nvPicPr>
          <p:cNvPr id="6" name="Picture 5"/>
          <p:cNvPicPr>
            <a:picLocks noChangeAspect="1"/>
          </p:cNvPicPr>
          <p:nvPr/>
        </p:nvPicPr>
        <p:blipFill>
          <a:blip r:embed="rId3"/>
          <a:stretch>
            <a:fillRect/>
          </a:stretch>
        </p:blipFill>
        <p:spPr>
          <a:xfrm>
            <a:off x="457154" y="5672667"/>
            <a:ext cx="1066892" cy="1103472"/>
          </a:xfrm>
          <a:prstGeom prst="rect">
            <a:avLst/>
          </a:prstGeom>
        </p:spPr>
      </p:pic>
      <p:pic>
        <p:nvPicPr>
          <p:cNvPr id="7" name="Picture 6"/>
          <p:cNvPicPr>
            <a:picLocks noChangeAspect="1"/>
          </p:cNvPicPr>
          <p:nvPr/>
        </p:nvPicPr>
        <p:blipFill>
          <a:blip r:embed="rId4"/>
          <a:stretch>
            <a:fillRect/>
          </a:stretch>
        </p:blipFill>
        <p:spPr>
          <a:xfrm>
            <a:off x="7620000" y="5565177"/>
            <a:ext cx="1194920" cy="1194920"/>
          </a:xfrm>
          <a:prstGeom prst="rect">
            <a:avLst/>
          </a:prstGeom>
        </p:spPr>
      </p:pic>
      <p:sp>
        <p:nvSpPr>
          <p:cNvPr id="4" name="AutoShape 2" descr="data:image/jpeg;base64,/9j/4AAQSkZJRgABAQAAAQABAAD/2wCEAAkGBhQQEBQUExQUFRQUGR0WGRgVGRUfGBgaFxoYHBgdFhgYHCYfGB4lGxgVIC8gIycpLC0sGB4yNTAqNSYrLCkBCQoKDgwOFw8PGCkkHyUpKSwpKSopLCktNCwsKSwqNSwyLCwpLCw0LCwwKSwpKSkpLCwsKSwsLCksKSwsLCksKf/AABEIAJkBSAMBIgACEQEDEQH/xAAcAAEAAwEBAQEBAAAAAAAAAAAABQYHBAMCAQj/xABMEAACAQMBBAYFBwkDCwUAAAABAgMABBEhBQYSMQcTIkFRYRQycYGhI0JSYnKRsQgzNHOCkrLB8BWz0RYkJTVjdIOTotLhNkRTtML/xAAZAQEAAwEBAAAAAAAAAAAAAAAAAQQFAwL/xAAsEQACAgIBAgMIAgMAAAAAAAAAAQIDBBEhEjETFHEiIzJBUYGh8GFiBZHh/9oADAMBAAIRAxEAPwDb6UpQClK5tpbQS3ieWQ4VBk/yA8ycD31KW+EG9HntbbEVrGZJWCqOXix8FHeazXbnSdPKSIB1KeOhc+eeS+776r28O35L2YyOdOSr3IvgP5nvqd3U6PHugJJiY4jqMeu48s+qPM1rQx66Y9dvczpXTtl01lXutoyynMkjv9pmP4nFeMUxU5ViD4qSD8K3Cw3OtIR2YEJ8XHE33tn4V03G71tIMNBER9hfgQMinn4LhR4HlJPlsyTZW/V3bkfKGRfoy5Yfee0PvrSN2N94b3C/m5voE8/sH53s51C7wdF0bAtangb6DElT7CdV9+RWcTQyQSFWDJIh9jKR/XOp6KclbjwyOu2h+1yj+hKVV9xd7PTYikn56Mdr6y9zD8D5+2rRWVODhJxkaEZKS2hSlK8HoUpSgFKUoBSlKAUpSgFKUoBSlKAUpSgFKUoBSlKAUpSgFKUoBSlKAUpSgFKUoBSlKAVm/Sxtc8UduDoB1jeechR/Ea0isU39n49oT/VIX91R/wCau4MOq3b+RVypahr6nvuBu4Lu54nGYosMw7mJ9VfgSfIedbIBVP6LbYLZFu95GJ/ZwB+FXCvOXY52NfTg9Y8FGCf1FKUqoWBVS373P9MQSRAdemncONfAnxHdmrbSvddjrkpRPM4Ka0zPuj3c+e3naaZerAUqFJBYkkanBOAMfGtBpSvVtrtl1SPNdagtIUpSuR0FKUoCsbf6Q7awYi4W4QA8IcwSdWx+q+OE/fXduxvbb7SiaS2csqNwNlSpBwDyPdgjX2+FV3ppi49lFMZMk0KDyLSDl586zfo02g+x9tyWUx7ErdQT3cQOYXx9bOP2/KgP6Drl2ntOO2hkmlYLHGpZie4Dy7z3Ad5rqrO+lKY3cttsxM/LEzzkfNhhydftMMD2CgO7Z/S/YXEgjhNxK51CxwSs2nPQDl51dI3yAcEZGcHQ6+I7jWD/AJOag3d0e/qU+L6/gK3qgFKUoBSlKAUpSgMu6XN+NobN4OpFukUpZUccTSAqAdVYBV59wb21o+yZy8ETscs0aMT4kqCfiayj8o39HtP1kn8C1qewv0WD9VH/AALQHdSlKAUpSgFKUoBSlKAUpSgFKUoBSlKAVi/SFadXtCXwfhcftDH4g1bN7+kYRExWpDONGk5qvkv0j58vbWbSzPM+WLSOx78lif51rYVM4PrlwtGflWxkulGndFN+GtXi743z+y+o+IarvVG6ON1prYySzDg41Cqh54zklh3d2B7avNUcnp8WTiy1Rvw1sUpSq52FfjuACSQANSTyAHjX7VF6S95xHEbaM5eT18fNTwPm34Z8a6VVuySijxZNQi5MsdjvdazydXHMhbw1GfslgA3uqXr+dKu+6fSM8JEdyS8fIPzdPb9IfH28qvXYLitwe/4KteUm9TNUpXnBcLIoZCGVhkEciPKvSs0uilKUBRulc8UdhFr8rfwL7gWY5+4VTfygN2Srw38eQdIpCOYIJMT+3mufJauHSK2b7Y6HGDdltfFE0/GrTvHsRL20mt5PVlUrnwPNW9zAH3UBGbi72rfbNjuWIBVSs2eSvGO2T4D53sYVA7iwm7N9tRwc3XFHBnut4shcfaIyfZWTbo313C9zshVIa7cQN/sirYlYeRjDfcDX9GJs9Le06qMYSOLgUeSrgVIMW/Jx/Srr9Sn8Rq89KO1r9HtbezSYJO+JZYRlgOIDhDYPV6EtxHHLnzqjfk4/pV1+pT+I1ed/ukGS3u7fZ9oE9IuCqmR9ViEjcKngHrNzOumnI5qAcvSJu6Nn7Pe6tZ7qKaEoeI3EzCTLqpDq7FW0PhVn3K27JtDZcM5KrLIhBbhyodSyFuHI0yucZqq9Je6scOx7mSV5LicKny0zEkEyID1aDCRDUjCgc+ZqX6Gf9SWv/E/vpKAosm8G0/8AKH0MXXWlSyrxLwRDiiJ43jT1uAEnBOpA5Vbdj7lXtltFruXaLzWoRmkEpfiPZPNNUVVOGBGNBjFVW0/9aN7W/wDr1qm+lu0mzrtE1ZoXAAzk9k6DFAVPdi+m28Zbh5ZYLFHMcUMLlHlwBxPLIvaxqMKpHw1jt6tk7Q2bfW8mzPSZreTSSFneVAwOueMkorKeeRgqda+vyftuI9i9tkCWGQvw6ZKSYIYDvwcg+7xFaXtHaMdvE8srBUQZJP4Ad5PIAak0Bk/5Rn6PZ/rJP4FqYXo5l2jaxtd3s6Exr1cUBAhiHCOHIIzKcYJY41zjAqF/KIk4rayOCMu5wRgjKLzHca1XYX6LB+qj/gWgMx6Ed4rgz3VjPI0ogyUZiSRwuUcAnXhJIIB5a1rlYj0N/wCvNo+yT+/FbdQClKUApSlAKUpQClKUApSlAKz3pD30KE20DYPKVxzGfmA+Pifd41Z98Nv+hWrOPzjdhB9Y9/uGT7qxWCF5pAq5Z5GwPEsx760cOhS95Lsink2texHudGxtiyXcoiiGSeZPqqPFj3Ctf3a3Phslyo45SNZG5+xR80V7br7uJYwBFwXOrt9Jv8B3CpiueTlOx9Mex6ooUFt9yD3z229naNJGAXJCAnkC3eR/WuKoGx+k25if5Y9ch5jChh9kgAe41ql7YpPG0cihkbQg/wBaVnO2+it1Ja2cOv0HOGHsbkffivWNKnpcbFz9SL4276oMtFh0h2co1k6s+EgI+IyPjXTPvtZIMm4Q/ZyT8BWRXe7VzEcPBKPYpI+9civGPYs7HAhlJ+w/+FWPJ0vlS49UcfM2LhovG3+lPIKWqkZ06xxy+yv8z91UJEknkwOKSRz5lmJ/GrHsro3upj21EK+L8/co1+/FaLu5uhBZDKDikIwZG9b2D6I8h8al20461Dl/vzIVdtz3PhEXsLo9hS1Mc6h5JNWYc0PcEbux495qhb1boyWL69uJj2Xx8G8G/Gttrwv7FJ42jkUMjDBB/l4HzqnVlzjPcuU+5ZnjxlHSMl3I3yazcRyEmBzr9Qn5y+XiK2BHBAIIIOoI5EHwrC9593mspzG2qnVG+kvd7xyNXTow3l4gbWQ6qC0ZPePnL7uY8s+FWMulTj4sPuccexxfhyNBoaUrLL5ne8nR1fX1zDO+0Ika3PFEsduwVDkEnWYkk8Kg57hV52XFMseLh45JM+tGjIpGnzS7a8+/3V10oCuQbjwptSTaA/OPGE4caBuTODnmUCry7j411by7Oup4zHbTxQBlKszRM766djtqF0zzBqZpQGWbodEN1sucy299Fll4GV7dirLkEZxMDoQNQfHxqQ3/AOiptozRXMU4guY1UE8J4WKHKsuDxIQc6693hmtDpQFAu+jWe8tHivtoSzyFexwqqRRsMEMUXBlOnNj3nAB1r33F3Hu9nQmNr0SKisIohH8khduIs+od9c6ZAGT7rxSgMzXoruxtL+0RfQ9fxcWPR24MFeArjrs44dOee+tGtFcIBKUZ/nFFKqfYrMxGmOZNepbHOitnlQGWbf6Ec3PpGz7lrRyS3D2sKTz6t0IZBz7Oo9g0qZ3f6NpVlSbaF7LevEQ0aNxCJGHJuEk8TDuJx76vdKAoPSD0c3G12QNdRRRRElFELFu0ADxsZdTp3ACrDszZl5DaLEZ4HlQKiSGGTHCoA7aCXVtOYIHlU7SgM13T6LLnZ9490l7E7S5EitA2GDsGbGJeycjQ91aVSlAKUpQClKUApSlAKUpQClKUBkvSftXrbsRA9mFcftNgt8OEe6u/oq2IGd7lh6nYT2n1j7hge81StsXXW3Ern58jH3cRx8MVse49l1VhAO9l4z7X7X4EVsZD8LHUF6GdT7y5yZO0pSsc0RSlKAUpXJtPasVtGZJXCqPHmT4AcyfKpSbekQ3rlnXSsy2t0ryMSLeNVX6UmrH9kHA+NQ46R73P5xfZwJj8KuRwbWt8IrPKrTNlpWbbH6V2yBcxgj6cfMe1Sdfca0Gxv454xJEwdG5Ef1ofI1wtpnV8SO0LYz+FkPvvsAXdqwA+Ujy6eOQNV9409uKxywvWglSRDhkYMPd3H28q/oOsQ312X6PeyqBhWPWL7H109hyPdV7Bs3utlTLhrU0bPs+9WeJJE9V1DD310VTOi3aPWWjRnnC+B9l9R8eKrnWfbDom4lyuXVFSFKUrmexSlKAUpUNtPe23glEJZpJ2GRDCrSSY8SqA8I82wKAma+ZJAoJJAAGSTyAHMmoTZG+lvcztbgvHcIOIwzIySY8QG0YY10JqkdJ/SdbHZ00NtLxTS/JY4JRhSflDllAPZBGh76A6N25P8oLqa5mBawt36u3hOeCRxq0kq/POCMA6dryOZbo53IuNmvd9bMjxTPxRRx8QVNW14SMISCo4VyOzzri6KN4LOOytbOOXM5Usy8Eo7bZd+0U4dNe/urQ6AyXpX25tHZXVSQ3rNHMzLwvFBlCBxDBCajGefhUluzZbWvLOG5/tRUMyCQL6NEQM8gTpmor8ov8ARrT9a38FXjo0/wBUWP6hPwoCq7c3o2xsgdZcxwXtt86SJWRk1+eNeH24I86uO6G+lvtSHrIG1XAeNvXjJ7mHhzwRoce2puaFXUq4DKwIKkAgg8wQeYr+d9hMdi7ydQhPVNL1JGusc2OrznnwlkOfqnxoDVelDZu0p44Bs2QoVcmQK4RiMDgOTzUHiyPMaGrds5JFhjEpDShFDsORcKOIjQcznuqm7+dKI2WMeiTuSSquw4ISw8HOSe/kNcVZLfbTtZRXAheRpI0fq4eDOXUE46xlGBnxzQEtSsz3d6ZxdyzILWTjTAihTtTSNkhuLQKirjVicDvNeO0ule9sLiIbQsFgglOAyyB2UaZOVyrFcgkaeWaA1KlUfaO/N3OrHZdkbmNc/LyOqRORz6lWIaUZ0yMA4ODX30c9Iv8AanXRyxdTcQY40ySCCSMjOoIIIIPLTxoC60qt7a3uKXHolpELi64eNlLcEcSdzSvg4ycYUAk+WRVZ2p0mXezJ402laxLDKTwy27swGOeQw1IyCRpodM0BpVKhN497oLKyN25448ApwYJkL+oE7tc8/DWoqTbW1Eg9INrasoTjNukkvXAcyA5XgZsfNwNe80BcKVVrXfxGtreZoyOvjWUqDngDBjjUDiwEfu+bSgMdbvrftiY9Ggxy6tP4RWGbYtequJkPzZGHu4jj4YrY9yL3rbCA96rwH2p2fwAPvrXz+YRkjOxOJNE7SlCcVkGiKitqb021scSyqG+iNW/dXJHvqi75dITSM0NqxVBo0g9Z/EL4L58zVJtrV5n4UVnY9ygk/CtGnC2uqx6KVmVp6gtmrN0pWgPKYjx4B/Ns1ne9G8b3s5c5CDRE+iv+J7zXTHuBfMM9QR7WjB+4tXZu/wBH1xJcKJ4ikSnLliNQPmrg65q1XHHp3JP8nCcrrNRa/B87r9H0t4okduqiPI4yzeajw8z8atbdFFtw4Ek2fHK/hw1dFUAAAYA0AHd7K/az55dsntPRcjjQS01sxnejcWWyHGD1kX0gMFftr3e0aeyvHc/ehrKYZJMLnEi+X0h5j4jStpngV1ZWAKsCCD3g86wTbezvR7mWL6DED2c1+BFXse7zEXCwq3V+DJSgb6jggEHIOoI7wazTpctsSQSeKsv7pBH8Rq1bgXpl2fESclMp+6cD4YqB6Xfzdv8Aab8FqnjpwyFH1RZufVTv0I/oluMXEydzRhv3Wx/+jWoVkvRX+mt+qb8VrWqjNXvX9hiv3YpSlUyyKUpQFO6U99f7LsSyY6+U9XFnuOMs5HfwjX2la/Oi7dT0OzWSXLXVyBLM75L5YZVST4DHvzVT6fdmsfQpyCYInKy88LxshyfIhWGf8a0bam9ltbW3XtKhjK5QIQWk07KxgasTyAFAZlv1clt6dnLFnjj6oNjwLyMwP/DJz5GvnprPpe0dn2C/OOWx/tXC/BUY1YOjzdCZrubat6nBcTk9XEecKEY7XeG4QFx3DOeekFsj/P8Ae6eTmlorAeGYwIh7+N3PuNAbDFCFACgAAYHsGgr7pSgMi/KL/RrT9a38FXjo0/1RY/qE/Cs5/KD25BJHaxJLG8iyO7KjKSo4QO1g9nJOgPgfCrPuDv8AbPh2VaJJdwI8cSqys4DAjQgrzoDRK/nfeFTdb2BYxnFzEpx/sghc+4Kx91X7bvS+soMOyopbu4fRWWNurQ+J4gC2PcPE4r66K+jN7Fmu7s8V3LnTIPVhjliW73Y8yNBQHJ+UMP8AR0H+8D+6lq/bp/oFp+oi/u1rN/yhdqRGzghEiGTruPhDDiAWNwSRzGrCr1ubtyBtm2ziaPhWGMMS69khACG17JBBGvhQGadBY/0ntH2H++epn8olR/Z0B7/SAPvimz+A+6q90GbQjG077MiDrASmWA4vlWPZzz0IPvqb/KI2hH6FBFxr1nX8fBkcXCIpASRzAy6j30Bou6Q/0faf7vF/drWWdHvZ3p2gByPX5/5sZ/HP31pG5m1oX2bausqFVgjDHiXClUUENrpqCNayro+21Cd5ryTrYwknXhGLLh/lEI4TnByFJHkKkg6ujL0m9vNpzQ3SwSNKC3FCkhZS0vBjLDhxjBA8qtW8/RrdbSiWO52grKrcY4bZFIOCOYk5YJ09lZ/cXku7W2pZDGWtbgsRjk8btxdg8uNDpj+RrQD012koVLSOe4uH0SFUIOfrsdFHiRmoJPrebo6kl2GlhHL1ksAUozAKH6snhU6nh7J4Qc9wqp7p9Mk1kwtNqxOpjwnWcJEigaDrEPrjQdpfbrVv27tifZVjbz3MpaRrpWuOE5UJKX4o4x9FF4cAc+DPfXVvxFs6+2dJLM8LIIy0cwZeJTjK8Dc8k47PfyxQE3svZlpJBEYVjkhC/JsMMODPEAD3jIBwe8Uqr9CGy5rfZS9crL1kjSIrcwjBcHHdkgnHnnvpQEJ0n7K6q7EoHZmXP7S6N8OE++pDoq22FZ7Zj6/bT2j1h92D7jVw3w2B6basg/OL20+0O73jT31itvO8EoZcq8bZHiCD31sUtX0dD7r9Rm2bqt6l2P6FqndJm3jBbiJDh58gkdyD1vvyB99TW7G8aX0AdcBxo6/Rb/A9xqrdJW7M9xJHLChkUJwFV5g5JyB3g57vCqNEFG5KzjRbtk3W3AomwNiPeTrEmmdSe5VHMn+uZFbXsXYcVpGEiXHix9Zj4se+q90c7sPaxyPMvDJJgAHmqrnn4ZJzjyFXGumZf1y6U+EeMarpj1PuKUpVEtClKUArEN95g+0LgjufH7qgH4g1s20r5YIXlf1UUsfdyHvOBWA3E5kdnPrOxY+1jk/jWn/j48yl9ijmS4UTXejOPGz1+s7n44/lVe6XLnMlungrN95AH4Grzu3s/wBHtIYzzVBn7R1b4k1km/O1PSL6Ug5VD1a+xND/ANXEajHXXkSl6k3ezSo+hOdEsGbiZ+5YwP3mH/aa1GqV0V7O4LV5DzlfT7KaD4lqutV8uXVaztjx1WhSlKqncUpSgPmWIMCrAMDzBAIPtB51H2m71rbnjjt4IiMniWNFI8dQNO+pKvO5t1kRkYZVwVI8QwwfgaA4F3kt2tpLmOWOSGIMzOjAqOAZYEj+taonQdsVxBcX0oPWXkhYcXMoCTn3szfdXfsrolWCJ7b0qU2cknWPCFRWf1QFeYdophVBAAzjnV8ghVFVVAVVAVQOQAGAAPDFAfdKUoCPO7tqTn0aDJ1PyUfM8+6i7vWw5W8A/wCHH/hUhSgPiKBUGFVVHgoAHwr7pSgOCXYNs7Fmt4GZjksY0JJ8SSMmvwbvW2CPR4MNjI6qPBxyyMa47qkKUBHru7aggi2gyDkHqo8gjkRpzr7uNh28jFnghZjzZo0JOOWSRk120oDiTYduqsoghCvjiURphsajiGMHB8a8ju1an/21v/yo/wDtqSpQHhdWEcqcEkaOn0XVSv3EYrx2dsO3t/zMEUWf/jRV+/ArtpQHnNbq+OJVbByOIA4PiM9+prg/yXtOs6z0W34+fF1Uec+Occ/OpOlAKUpQCs86RNzC2bqBdecqjv8Argfj99aHSutVsqpdSOdlanHTMC2LtqS0lEsRwRoQfVYd4Yd4rX92t8Ib1QFPDKB2o25+ZX6QqB3v6ORKWmtcK51aPQKx7yp+afLkfKs2kieGTDBkdDyOQyn8RWpKNWXHa4ZQUp470+x/QtKyfYvSfPCAsyiZR38n+/k3vHvq5bP6RbOXnIYz4SAj4jI+NZ9mLbD5b9C5C+EvmWalcsG1YZBlJY2H1XU/ga9muVAyWUDxJFV9M7bR6UqD2lvpaQZ4plY/RTtH4aD3ms93n6Q5boGOIGKI6HXtsPrEch5CrFWNZY+2l9TjZfCHzOnpE3vFw3UQnMSHLsOTsOQHio+J9lcG4G75urpWYfJQkO3gSPVX79fYKidhbBlvJRHEPtMfVUeLH+XfWybPsYdm2uM8McY4mY82PeT5nuHsFX7pxor8KHdlSuLtn1y7Hhvlt8WdqzA/KP2EH1j3+4a/dWL2dq00ixpq7sFHtPj+NSe9e8bX05c5CL2Y18F8T5nmf/FW3ow3a53Ug8ViB+5m/kPfU1xWLS5Pu/3RE277NLsXzZlgsEMcS8o1CjzxzPvOTXTSlY7e3tmkloo22dsY2zHbXMssNvJBmDgdo1km4u2GdCCWAwAuca+JFTlhN6Bbf53OzsZXCsxLO4Zz1SKoGWbg4RhR3GqlvTtOPaWy5I5oJvSyW6mIRSB+sDERPGeHHCRwknOACc17RvNHtS29MSWTqbNFhMaMyNcvpOxYDhRsaZbAxrkZoC0PvpbKk7lnAtcdcOrk4o+IEjiXhzyGdO4jxrsk27CskMZY8VwrPHhWIYIAxwwGM4IOOZqnbtQSTWO03midZbl52YFWGgQxxoudWwqDUDGo767N3o502bFcSRMJbezCxREZk4liHEzDmGcogC8wAc6sQBJ0WW9dvFFcXb3Uslu03AOKKTETLhCiKF4iOLTJHOpe03pt5bk2yOTME6zHC4BUHhPC5HC2G0IB0OfA1Qotiyy7M2ZZCOZRNMslw5Vl7K5nlZs4KcUpwOLBPDkDlU9sxAm17uV0aOK3gjgjYrwxJGB1sh4zgYLFRgZ9Rs4qAS93vxaRFuKXso/VNIEcxrJ9BpAOHi8s94rs3j2isFnPMx7McTPzIOikjBBBGTgaeNZxu3bxStDYTmeBEuJLmKGaFla4w7SR5nLEPjJYqFUnTwObZ0mQtLZrCFcpPPFHMyAnghLcUjNgEgYXhz9YUB4bi7yRJBaWss0j3UkfFxSCQiR8ccirKw4XZc4IBOMVM3m+drEGZnYor9WXVHZOsJxwcajHFnTGeenOqlvjZXFwvXWcbpHYQyejgKQ0srp1eYkODwRxliDjtNyBGp8Lk8ceyLaGCc2yyK8hMUgLNCnGAwYDGZDku2BnvODUkEnebwpFtmdnebqra3RTGnWuGlkJYsIkz6sYGTjTiGedSt7t+C6eySG7eMzuJo+rRiJ44wS6FiuFGOecEYqu7E65Yr6VIH/tG9mkUK6MBEgPBF1jkYCKnb59onTNeGztiy2l2sEMcjmy2eY4X4SEaaYs0j8R7PNUGNTk+3AF6vd6reF+BnOQ6RMVVmVHkICK7KMKSSuh+kPGvxt67cSmPiYsJRASEcoJWAIQuBgNgg89M1StyNnRi0gMqXUssHFPIksbKkdxh2d2yg61+IsFbtnGD3V0bOkMe0JbmKKVree39KuImjbMVxGF4QgYD5VhxArz7OfCoJNEqu2O+kc13PAEkVbZcySurKgbmRkjAATtcRIzkYzzqW2PtRbq3inQMFlRXUMMMAwyMjxrLXtJ7ixd2hmWO62gs1zlH4vRzJw8ITHEyqiR8RxjB78GgNHtN6reV4kV2zOGMRZHVZQgy3VswAbTXzGoyK8Jd+bNTrL2DJ1IkCOYjJr2BIBwltDyPlUVtG3Fzew3DHqrOwR2Dt2BJLIvB2eLHYVM9rkSQBnWq5uckUhtLKfroGtXe4ht5oSjSFWdo2abJWXhV84ULk6nONQNA2pvVb2xdZHOY1DyBFZjGhOA0nCDwj289ccq4Jd9Y/TZbXgk4YYjJLKVcKuRlQGA0BVZDxEgdnAyaqm5OyRIsiXaXT3Ely0s8TRlYiwbsO8hUCSMKq4XiI+rXldCea32uyQzdbeXAtlJjcYiBWFTqMkBOsckaDPPWpBNbg7zRpbW0c8shuLtmkUP1j46zikjQyYIU9VwkAnOPbVlvd6reFyjSah0jYqrMqPIQqLIyghCSRofEVUdobLeG/s4IIpGW0tZXjbhPC08g6tTJJjhBAVic/T0HKvLo+2UjwWyzLdyTxsZZUlRkSOcsxaSQlVErZOFJLnGMYxoBaL/AH+s4GlWSUq0LKjjgkyC+q4AXtDGuRoMjxFStttiKWRo0cMy5yBnu54PI4yOVVvcHZTcd5eyo6y3c7lRIpDLDGeCMYIyMhQfPs+FTdju1FDM0q8XE2uCdOWPDuGg8iagErSlKAUpSgPC8v44V4pXVByyxAGffXDtLYltfoC6pICOy6nUfZdfw5VSelXZ0xljlwzQhOHTkjZOc+GdNfKqbsrbs9q2YZGTxHNT7VOhrRqxXKCnCXJTsyFGTjKPBcNrdFEi5NvIHH0ZNG/eGh+FVS+3Yuoc8cEgA7wpI+9cirlsrpZ5C4i/aiP4q38jVpst+LOUaTqp8Hyp/wCrSunjZFXEo7/f4Ofh0z+F6MRZcHXQ+fOvzNb/ANfBKM8ULj2oa83W1TU+jr5nqxU+f/p+/wCiPKf2MOs9mSzHEUbufqqT8eQq37D6LZZCGuG6pforguffyX41drvfWygGsyHHdH2v4dKqe2OlckFbaPh+vJqfco0+81PjX28Qjr+R4VVfMpbLg8lrsuD5sSDkBqzn8WNZbvXvhJfPj1IVPZT+bnvPwFQ99tGS4fjldnY97H4AcgPIVbd1Ojp5yJLgGOLmF5O//aPjXqFUMdeJY9s8ysld7EFwcG5e5zXsnG4IgQ9o/TP0V/me6tjiiCqFUAADAA5ADlivm2tljRURQqqMADkBXpWdfe7pbfb5F2qpVrQpSlVzsKUpQClKUArj2vstLqCSGTPBIvCeE4I8CD4g4PeNO+uylARH9gl5InnlMvUMXjHCqgOVK8TY9YgE45DU6csS9KUApSlAKUpQCvO4t1kUowyrDBGuo8Djur0pQH4iAAAAADQAcgB4V+0pQHFtnZK3ULROWAbhOVOGVkZXUg+IZVOummtc0ewy00cs0pkaHi6sBVVQXHCzEDJLYyOYGp0qWpQClKUApSlAKUpQClKUApSlAfhGdDVY210d2txkqvUue+PkfanL7sVaKV7hZKD3F6PMoRktNGR7T6MbqLWPgmX6pw37rfyNVy72NPCflIZE9qtj78YrfzX4/q1dhnzXxLZVliRfZ6P5zOO/HvxQY7sfCti2x6x/ruFfmyPWX+vGrfnPZ30/n/hX8tzrf4MrtNkTSnEcUj+xWx9+MVZdldGFzKQZSsK+Z4m/dH8zWtR+rX6KqTz5v4VosRxIru9lf2DuPbWmGC8cg+e+pH2RyX8fOu/bt60UWVOCTjJ7tGPfpkkBRnvYVI1wbe/RZfsmqnW5zTlyWelRi1Hg5dg38js6SZJUZ14eJdSMPw6agcQ8vdUzVf3K/MN9s/gKsFRatSaFfMUKUpXM9ilKUApSlAKUpQClKUApSlAKUpQClKUApSlAKUpQClKUApSlAKUpQClKUB//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hQQEBQUExQUFRQUGR0WGRgVGRUfGBgaFxoYHBgdFhgYHCYfGB4lGxgVIC8gIycpLC0sGB4yNTAqNSYrLCkBCQoKDgwOFw8PGCkkHyUpKSwpKSopLCktNCwsKSwqNSwyLCwpLCw0LCwwKSwpKSkpLCwsKSwsLCksKSwsLCksKf/AABEIAJkBSAMBIgACEQEDEQH/xAAcAAEAAwEBAQEBAAAAAAAAAAAABQYHBAMCAQj/xABMEAACAQMBBAYFBwkDCwUAAAABAgMABBEhBQYSMQcTIkFRYRQycYGhI0JSYnKRsQgzNHOCkrLB8BWz0RYkJTVjdIOTotLhNkRTtML/xAAZAQEAAwEBAAAAAAAAAAAAAAAAAQQFAwL/xAAsEQACAgIBAgMIAgMAAAAAAAAAAQIDBBEhEjETFHEiIzJBUYGh8GFiBZHh/9oADAMBAAIRAxEAPwDb6UpQClK5tpbQS3ieWQ4VBk/yA8ycD31KW+EG9HntbbEVrGZJWCqOXix8FHeazXbnSdPKSIB1KeOhc+eeS+776r28O35L2YyOdOSr3IvgP5nvqd3U6PHugJJiY4jqMeu48s+qPM1rQx66Y9dvczpXTtl01lXutoyynMkjv9pmP4nFeMUxU5ViD4qSD8K3Cw3OtIR2YEJ8XHE33tn4V03G71tIMNBER9hfgQMinn4LhR4HlJPlsyTZW/V3bkfKGRfoy5Yfee0PvrSN2N94b3C/m5voE8/sH53s51C7wdF0bAtangb6DElT7CdV9+RWcTQyQSFWDJIh9jKR/XOp6KclbjwyOu2h+1yj+hKVV9xd7PTYikn56Mdr6y9zD8D5+2rRWVODhJxkaEZKS2hSlK8HoUpSgFKUoBSlKAUpSgFKUoBSlKAUpSgFKUoBSlKAUpSgFKUoBSlKAUpSgFKUoBSlKAVm/Sxtc8UduDoB1jeechR/Ea0isU39n49oT/VIX91R/wCau4MOq3b+RVypahr6nvuBu4Lu54nGYosMw7mJ9VfgSfIedbIBVP6LbYLZFu95GJ/ZwB+FXCvOXY52NfTg9Y8FGCf1FKUqoWBVS373P9MQSRAdemncONfAnxHdmrbSvddjrkpRPM4Ka0zPuj3c+e3naaZerAUqFJBYkkanBOAMfGtBpSvVtrtl1SPNdagtIUpSuR0FKUoCsbf6Q7awYi4W4QA8IcwSdWx+q+OE/fXduxvbb7SiaS2csqNwNlSpBwDyPdgjX2+FV3ppi49lFMZMk0KDyLSDl586zfo02g+x9tyWUx7ErdQT3cQOYXx9bOP2/KgP6Drl2ntOO2hkmlYLHGpZie4Dy7z3Ad5rqrO+lKY3cttsxM/LEzzkfNhhydftMMD2CgO7Z/S/YXEgjhNxK51CxwSs2nPQDl51dI3yAcEZGcHQ6+I7jWD/AJOag3d0e/qU+L6/gK3qgFKUoBSlKAUpSgMu6XN+NobN4OpFukUpZUccTSAqAdVYBV59wb21o+yZy8ETscs0aMT4kqCfiayj8o39HtP1kn8C1qewv0WD9VH/AALQHdSlKAUpSgFKUoBSlKAUpSgFKUoBSlKAVi/SFadXtCXwfhcftDH4g1bN7+kYRExWpDONGk5qvkv0j58vbWbSzPM+WLSOx78lif51rYVM4PrlwtGflWxkulGndFN+GtXi743z+y+o+IarvVG6ON1prYySzDg41Cqh54zklh3d2B7avNUcnp8WTiy1Rvw1sUpSq52FfjuACSQANSTyAHjX7VF6S95xHEbaM5eT18fNTwPm34Z8a6VVuySijxZNQi5MsdjvdazydXHMhbw1GfslgA3uqXr+dKu+6fSM8JEdyS8fIPzdPb9IfH28qvXYLitwe/4KteUm9TNUpXnBcLIoZCGVhkEciPKvSs0uilKUBRulc8UdhFr8rfwL7gWY5+4VTfygN2Srw38eQdIpCOYIJMT+3mufJauHSK2b7Y6HGDdltfFE0/GrTvHsRL20mt5PVlUrnwPNW9zAH3UBGbi72rfbNjuWIBVSs2eSvGO2T4D53sYVA7iwm7N9tRwc3XFHBnut4shcfaIyfZWTbo313C9zshVIa7cQN/sirYlYeRjDfcDX9GJs9Le06qMYSOLgUeSrgVIMW/Jx/Srr9Sn8Rq89KO1r9HtbezSYJO+JZYRlgOIDhDYPV6EtxHHLnzqjfk4/pV1+pT+I1ed/ukGS3u7fZ9oE9IuCqmR9ViEjcKngHrNzOumnI5qAcvSJu6Nn7Pe6tZ7qKaEoeI3EzCTLqpDq7FW0PhVn3K27JtDZcM5KrLIhBbhyodSyFuHI0yucZqq9Je6scOx7mSV5LicKny0zEkEyID1aDCRDUjCgc+ZqX6Gf9SWv/E/vpKAosm8G0/8AKH0MXXWlSyrxLwRDiiJ43jT1uAEnBOpA5Vbdj7lXtltFruXaLzWoRmkEpfiPZPNNUVVOGBGNBjFVW0/9aN7W/wDr1qm+lu0mzrtE1ZoXAAzk9k6DFAVPdi+m28Zbh5ZYLFHMcUMLlHlwBxPLIvaxqMKpHw1jt6tk7Q2bfW8mzPSZreTSSFneVAwOueMkorKeeRgqda+vyftuI9i9tkCWGQvw6ZKSYIYDvwcg+7xFaXtHaMdvE8srBUQZJP4Ad5PIAak0Bk/5Rn6PZ/rJP4FqYXo5l2jaxtd3s6Exr1cUBAhiHCOHIIzKcYJY41zjAqF/KIk4rayOCMu5wRgjKLzHca1XYX6LB+qj/gWgMx6Ed4rgz3VjPI0ogyUZiSRwuUcAnXhJIIB5a1rlYj0N/wCvNo+yT+/FbdQClKUApSlAKUpQClKUApSlAKz3pD30KE20DYPKVxzGfmA+Pifd41Z98Nv+hWrOPzjdhB9Y9/uGT7qxWCF5pAq5Z5GwPEsx760cOhS95Lsink2texHudGxtiyXcoiiGSeZPqqPFj3Ctf3a3Phslyo45SNZG5+xR80V7br7uJYwBFwXOrt9Jv8B3CpiueTlOx9Mex6ooUFt9yD3z229naNJGAXJCAnkC3eR/WuKoGx+k25if5Y9ch5jChh9kgAe41ql7YpPG0cihkbQg/wBaVnO2+it1Ja2cOv0HOGHsbkffivWNKnpcbFz9SL4276oMtFh0h2co1k6s+EgI+IyPjXTPvtZIMm4Q/ZyT8BWRXe7VzEcPBKPYpI+9civGPYs7HAhlJ+w/+FWPJ0vlS49UcfM2LhovG3+lPIKWqkZ06xxy+yv8z91UJEknkwOKSRz5lmJ/GrHsro3upj21EK+L8/co1+/FaLu5uhBZDKDikIwZG9b2D6I8h8al20461Dl/vzIVdtz3PhEXsLo9hS1Mc6h5JNWYc0PcEbux495qhb1boyWL69uJj2Xx8G8G/Gttrwv7FJ42jkUMjDBB/l4HzqnVlzjPcuU+5ZnjxlHSMl3I3yazcRyEmBzr9Qn5y+XiK2BHBAIIIOoI5EHwrC9593mspzG2qnVG+kvd7xyNXTow3l4gbWQ6qC0ZPePnL7uY8s+FWMulTj4sPuccexxfhyNBoaUrLL5ne8nR1fX1zDO+0Ika3PFEsduwVDkEnWYkk8Kg57hV52XFMseLh45JM+tGjIpGnzS7a8+/3V10oCuQbjwptSTaA/OPGE4caBuTODnmUCry7j411by7Oup4zHbTxQBlKszRM766djtqF0zzBqZpQGWbodEN1sucy299Fll4GV7dirLkEZxMDoQNQfHxqQ3/AOiptozRXMU4guY1UE8J4WKHKsuDxIQc6693hmtDpQFAu+jWe8tHivtoSzyFexwqqRRsMEMUXBlOnNj3nAB1r33F3Hu9nQmNr0SKisIohH8khduIs+od9c6ZAGT7rxSgMzXoruxtL+0RfQ9fxcWPR24MFeArjrs44dOee+tGtFcIBKUZ/nFFKqfYrMxGmOZNepbHOitnlQGWbf6Ec3PpGz7lrRyS3D2sKTz6t0IZBz7Oo9g0qZ3f6NpVlSbaF7LevEQ0aNxCJGHJuEk8TDuJx76vdKAoPSD0c3G12QNdRRRRElFELFu0ADxsZdTp3ACrDszZl5DaLEZ4HlQKiSGGTHCoA7aCXVtOYIHlU7SgM13T6LLnZ9490l7E7S5EitA2GDsGbGJeycjQ91aVSlAKUpQClKUApSlAKUpQClKUBkvSftXrbsRA9mFcftNgt8OEe6u/oq2IGd7lh6nYT2n1j7hge81StsXXW3Ern58jH3cRx8MVse49l1VhAO9l4z7X7X4EVsZD8LHUF6GdT7y5yZO0pSsc0RSlKAUpXJtPasVtGZJXCqPHmT4AcyfKpSbekQ3rlnXSsy2t0ryMSLeNVX6UmrH9kHA+NQ46R73P5xfZwJj8KuRwbWt8IrPKrTNlpWbbH6V2yBcxgj6cfMe1Sdfca0Gxv454xJEwdG5Ef1ofI1wtpnV8SO0LYz+FkPvvsAXdqwA+Ujy6eOQNV9409uKxywvWglSRDhkYMPd3H28q/oOsQ312X6PeyqBhWPWL7H109hyPdV7Bs3utlTLhrU0bPs+9WeJJE9V1DD310VTOi3aPWWjRnnC+B9l9R8eKrnWfbDom4lyuXVFSFKUrmexSlKAUpUNtPe23glEJZpJ2GRDCrSSY8SqA8I82wKAma+ZJAoJJAAGSTyAHMmoTZG+lvcztbgvHcIOIwzIySY8QG0YY10JqkdJ/SdbHZ00NtLxTS/JY4JRhSflDllAPZBGh76A6N25P8oLqa5mBawt36u3hOeCRxq0kq/POCMA6dryOZbo53IuNmvd9bMjxTPxRRx8QVNW14SMISCo4VyOzzri6KN4LOOytbOOXM5Usy8Eo7bZd+0U4dNe/urQ6AyXpX25tHZXVSQ3rNHMzLwvFBlCBxDBCajGefhUluzZbWvLOG5/tRUMyCQL6NEQM8gTpmor8ov8ARrT9a38FXjo0/wBUWP6hPwoCq7c3o2xsgdZcxwXtt86SJWRk1+eNeH24I86uO6G+lvtSHrIG1XAeNvXjJ7mHhzwRoce2puaFXUq4DKwIKkAgg8wQeYr+d9hMdi7ydQhPVNL1JGusc2OrznnwlkOfqnxoDVelDZu0p44Bs2QoVcmQK4RiMDgOTzUHiyPMaGrds5JFhjEpDShFDsORcKOIjQcznuqm7+dKI2WMeiTuSSquw4ISw8HOSe/kNcVZLfbTtZRXAheRpI0fq4eDOXUE46xlGBnxzQEtSsz3d6ZxdyzILWTjTAihTtTSNkhuLQKirjVicDvNeO0ule9sLiIbQsFgglOAyyB2UaZOVyrFcgkaeWaA1KlUfaO/N3OrHZdkbmNc/LyOqRORz6lWIaUZ0yMA4ODX30c9Iv8AanXRyxdTcQY40ySCCSMjOoIIIIPLTxoC60qt7a3uKXHolpELi64eNlLcEcSdzSvg4ycYUAk+WRVZ2p0mXezJ402laxLDKTwy27swGOeQw1IyCRpodM0BpVKhN497oLKyN25448ApwYJkL+oE7tc8/DWoqTbW1Eg9INrasoTjNukkvXAcyA5XgZsfNwNe80BcKVVrXfxGtreZoyOvjWUqDngDBjjUDiwEfu+bSgMdbvrftiY9Ggxy6tP4RWGbYtequJkPzZGHu4jj4YrY9yL3rbCA96rwH2p2fwAPvrXz+YRkjOxOJNE7SlCcVkGiKitqb021scSyqG+iNW/dXJHvqi75dITSM0NqxVBo0g9Z/EL4L58zVJtrV5n4UVnY9ygk/CtGnC2uqx6KVmVp6gtmrN0pWgPKYjx4B/Ns1ne9G8b3s5c5CDRE+iv+J7zXTHuBfMM9QR7WjB+4tXZu/wBH1xJcKJ4ikSnLliNQPmrg65q1XHHp3JP8nCcrrNRa/B87r9H0t4okduqiPI4yzeajw8z8atbdFFtw4Ek2fHK/hw1dFUAAAYA0AHd7K/az55dsntPRcjjQS01sxnejcWWyHGD1kX0gMFftr3e0aeyvHc/ehrKYZJMLnEi+X0h5j4jStpngV1ZWAKsCCD3g86wTbezvR7mWL6DED2c1+BFXse7zEXCwq3V+DJSgb6jggEHIOoI7wazTpctsSQSeKsv7pBH8Rq1bgXpl2fESclMp+6cD4YqB6Xfzdv8Aab8FqnjpwyFH1RZufVTv0I/oluMXEydzRhv3Wx/+jWoVkvRX+mt+qb8VrWqjNXvX9hiv3YpSlUyyKUpQFO6U99f7LsSyY6+U9XFnuOMs5HfwjX2la/Oi7dT0OzWSXLXVyBLM75L5YZVST4DHvzVT6fdmsfQpyCYInKy88LxshyfIhWGf8a0bam9ltbW3XtKhjK5QIQWk07KxgasTyAFAZlv1clt6dnLFnjj6oNjwLyMwP/DJz5GvnprPpe0dn2C/OOWx/tXC/BUY1YOjzdCZrubat6nBcTk9XEecKEY7XeG4QFx3DOeekFsj/P8Ae6eTmlorAeGYwIh7+N3PuNAbDFCFACgAAYHsGgr7pSgMi/KL/RrT9a38FXjo0/1RY/qE/Cs5/KD25BJHaxJLG8iyO7KjKSo4QO1g9nJOgPgfCrPuDv8AbPh2VaJJdwI8cSqys4DAjQgrzoDRK/nfeFTdb2BYxnFzEpx/sghc+4Kx91X7bvS+soMOyopbu4fRWWNurQ+J4gC2PcPE4r66K+jN7Fmu7s8V3LnTIPVhjliW73Y8yNBQHJ+UMP8AR0H+8D+6lq/bp/oFp+oi/u1rN/yhdqRGzghEiGTruPhDDiAWNwSRzGrCr1ubtyBtm2ziaPhWGMMS69khACG17JBBGvhQGadBY/0ntH2H++epn8olR/Z0B7/SAPvimz+A+6q90GbQjG077MiDrASmWA4vlWPZzz0IPvqb/KI2hH6FBFxr1nX8fBkcXCIpASRzAy6j30Bou6Q/0faf7vF/drWWdHvZ3p2gByPX5/5sZ/HP31pG5m1oX2bausqFVgjDHiXClUUENrpqCNayro+21Cd5ryTrYwknXhGLLh/lEI4TnByFJHkKkg6ujL0m9vNpzQ3SwSNKC3FCkhZS0vBjLDhxjBA8qtW8/RrdbSiWO52grKrcY4bZFIOCOYk5YJ09lZ/cXku7W2pZDGWtbgsRjk8btxdg8uNDpj+RrQD012koVLSOe4uH0SFUIOfrsdFHiRmoJPrebo6kl2GlhHL1ksAUozAKH6snhU6nh7J4Qc9wqp7p9Mk1kwtNqxOpjwnWcJEigaDrEPrjQdpfbrVv27tifZVjbz3MpaRrpWuOE5UJKX4o4x9FF4cAc+DPfXVvxFs6+2dJLM8LIIy0cwZeJTjK8Dc8k47PfyxQE3svZlpJBEYVjkhC/JsMMODPEAD3jIBwe8Uqr9CGy5rfZS9crL1kjSIrcwjBcHHdkgnHnnvpQEJ0n7K6q7EoHZmXP7S6N8OE++pDoq22FZ7Zj6/bT2j1h92D7jVw3w2B6basg/OL20+0O73jT31itvO8EoZcq8bZHiCD31sUtX0dD7r9Rm2bqt6l2P6FqndJm3jBbiJDh58gkdyD1vvyB99TW7G8aX0AdcBxo6/Rb/A9xqrdJW7M9xJHLChkUJwFV5g5JyB3g57vCqNEFG5KzjRbtk3W3AomwNiPeTrEmmdSe5VHMn+uZFbXsXYcVpGEiXHix9Zj4se+q90c7sPaxyPMvDJJgAHmqrnn4ZJzjyFXGumZf1y6U+EeMarpj1PuKUpVEtClKUArEN95g+0LgjufH7qgH4g1s20r5YIXlf1UUsfdyHvOBWA3E5kdnPrOxY+1jk/jWn/j48yl9ijmS4UTXejOPGz1+s7n44/lVe6XLnMlungrN95AH4Grzu3s/wBHtIYzzVBn7R1b4k1km/O1PSL6Ug5VD1a+xND/ANXEajHXXkSl6k3ezSo+hOdEsGbiZ+5YwP3mH/aa1GqV0V7O4LV5DzlfT7KaD4lqutV8uXVaztjx1WhSlKqncUpSgPmWIMCrAMDzBAIPtB51H2m71rbnjjt4IiMniWNFI8dQNO+pKvO5t1kRkYZVwVI8QwwfgaA4F3kt2tpLmOWOSGIMzOjAqOAZYEj+taonQdsVxBcX0oPWXkhYcXMoCTn3szfdXfsrolWCJ7b0qU2cknWPCFRWf1QFeYdophVBAAzjnV8ghVFVVAVVAVQOQAGAAPDFAfdKUoCPO7tqTn0aDJ1PyUfM8+6i7vWw5W8A/wCHH/hUhSgPiKBUGFVVHgoAHwr7pSgOCXYNs7Fmt4GZjksY0JJ8SSMmvwbvW2CPR4MNjI6qPBxyyMa47qkKUBHru7aggi2gyDkHqo8gjkRpzr7uNh28jFnghZjzZo0JOOWSRk120oDiTYduqsoghCvjiURphsajiGMHB8a8ju1an/21v/yo/wDtqSpQHhdWEcqcEkaOn0XVSv3EYrx2dsO3t/zMEUWf/jRV+/ArtpQHnNbq+OJVbByOIA4PiM9+prg/yXtOs6z0W34+fF1Uec+Occ/OpOlAKUpQCs86RNzC2bqBdecqjv8Argfj99aHSutVsqpdSOdlanHTMC2LtqS0lEsRwRoQfVYd4Yd4rX92t8Ib1QFPDKB2o25+ZX6QqB3v6ORKWmtcK51aPQKx7yp+afLkfKs2kieGTDBkdDyOQyn8RWpKNWXHa4ZQUp470+x/QtKyfYvSfPCAsyiZR38n+/k3vHvq5bP6RbOXnIYz4SAj4jI+NZ9mLbD5b9C5C+EvmWalcsG1YZBlJY2H1XU/ga9muVAyWUDxJFV9M7bR6UqD2lvpaQZ4plY/RTtH4aD3ms93n6Q5boGOIGKI6HXtsPrEch5CrFWNZY+2l9TjZfCHzOnpE3vFw3UQnMSHLsOTsOQHio+J9lcG4G75urpWYfJQkO3gSPVX79fYKidhbBlvJRHEPtMfVUeLH+XfWybPsYdm2uM8McY4mY82PeT5nuHsFX7pxor8KHdlSuLtn1y7Hhvlt8WdqzA/KP2EH1j3+4a/dWL2dq00ixpq7sFHtPj+NSe9e8bX05c5CL2Y18F8T5nmf/FW3ow3a53Ug8ViB+5m/kPfU1xWLS5Pu/3RE277NLsXzZlgsEMcS8o1CjzxzPvOTXTSlY7e3tmkloo22dsY2zHbXMssNvJBmDgdo1km4u2GdCCWAwAuca+JFTlhN6Bbf53OzsZXCsxLO4Zz1SKoGWbg4RhR3GqlvTtOPaWy5I5oJvSyW6mIRSB+sDERPGeHHCRwknOACc17RvNHtS29MSWTqbNFhMaMyNcvpOxYDhRsaZbAxrkZoC0PvpbKk7lnAtcdcOrk4o+IEjiXhzyGdO4jxrsk27CskMZY8VwrPHhWIYIAxwwGM4IOOZqnbtQSTWO03midZbl52YFWGgQxxoudWwqDUDGo767N3o502bFcSRMJbezCxREZk4liHEzDmGcogC8wAc6sQBJ0WW9dvFFcXb3Uslu03AOKKTETLhCiKF4iOLTJHOpe03pt5bk2yOTME6zHC4BUHhPC5HC2G0IB0OfA1Qotiyy7M2ZZCOZRNMslw5Vl7K5nlZs4KcUpwOLBPDkDlU9sxAm17uV0aOK3gjgjYrwxJGB1sh4zgYLFRgZ9Rs4qAS93vxaRFuKXso/VNIEcxrJ9BpAOHi8s94rs3j2isFnPMx7McTPzIOikjBBBGTgaeNZxu3bxStDYTmeBEuJLmKGaFla4w7SR5nLEPjJYqFUnTwObZ0mQtLZrCFcpPPFHMyAnghLcUjNgEgYXhz9YUB4bi7yRJBaWss0j3UkfFxSCQiR8ccirKw4XZc4IBOMVM3m+drEGZnYor9WXVHZOsJxwcajHFnTGeenOqlvjZXFwvXWcbpHYQyejgKQ0srp1eYkODwRxliDjtNyBGp8Lk8ceyLaGCc2yyK8hMUgLNCnGAwYDGZDku2BnvODUkEnebwpFtmdnebqra3RTGnWuGlkJYsIkz6sYGTjTiGedSt7t+C6eySG7eMzuJo+rRiJ44wS6FiuFGOecEYqu7E65Yr6VIH/tG9mkUK6MBEgPBF1jkYCKnb59onTNeGztiy2l2sEMcjmy2eY4X4SEaaYs0j8R7PNUGNTk+3AF6vd6reF+BnOQ6RMVVmVHkICK7KMKSSuh+kPGvxt67cSmPiYsJRASEcoJWAIQuBgNgg89M1StyNnRi0gMqXUssHFPIksbKkdxh2d2yg61+IsFbtnGD3V0bOkMe0JbmKKVree39KuImjbMVxGF4QgYD5VhxArz7OfCoJNEqu2O+kc13PAEkVbZcySurKgbmRkjAATtcRIzkYzzqW2PtRbq3inQMFlRXUMMMAwyMjxrLXtJ7ixd2hmWO62gs1zlH4vRzJw8ITHEyqiR8RxjB78GgNHtN6reV4kV2zOGMRZHVZQgy3VswAbTXzGoyK8Jd+bNTrL2DJ1IkCOYjJr2BIBwltDyPlUVtG3Fzew3DHqrOwR2Dt2BJLIvB2eLHYVM9rkSQBnWq5uckUhtLKfroGtXe4ht5oSjSFWdo2abJWXhV84ULk6nONQNA2pvVb2xdZHOY1DyBFZjGhOA0nCDwj289ccq4Jd9Y/TZbXgk4YYjJLKVcKuRlQGA0BVZDxEgdnAyaqm5OyRIsiXaXT3Ely0s8TRlYiwbsO8hUCSMKq4XiI+rXldCea32uyQzdbeXAtlJjcYiBWFTqMkBOsckaDPPWpBNbg7zRpbW0c8shuLtmkUP1j46zikjQyYIU9VwkAnOPbVlvd6reFyjSah0jYqrMqPIQqLIyghCSRofEVUdobLeG/s4IIpGW0tZXjbhPC08g6tTJJjhBAVic/T0HKvLo+2UjwWyzLdyTxsZZUlRkSOcsxaSQlVErZOFJLnGMYxoBaL/AH+s4GlWSUq0LKjjgkyC+q4AXtDGuRoMjxFStttiKWRo0cMy5yBnu54PI4yOVVvcHZTcd5eyo6y3c7lRIpDLDGeCMYIyMhQfPs+FTdju1FDM0q8XE2uCdOWPDuGg8iagErSlKAUpSgPC8v44V4pXVByyxAGffXDtLYltfoC6pICOy6nUfZdfw5VSelXZ0xljlwzQhOHTkjZOc+GdNfKqbsrbs9q2YZGTxHNT7VOhrRqxXKCnCXJTsyFGTjKPBcNrdFEi5NvIHH0ZNG/eGh+FVS+3Yuoc8cEgA7wpI+9cirlsrpZ5C4i/aiP4q38jVpst+LOUaTqp8Hyp/wCrSunjZFXEo7/f4Ofh0z+F6MRZcHXQ+fOvzNb/ANfBKM8ULj2oa83W1TU+jr5nqxU+f/p+/wCiPKf2MOs9mSzHEUbufqqT8eQq37D6LZZCGuG6pforguffyX41drvfWygGsyHHdH2v4dKqe2OlckFbaPh+vJqfco0+81PjX28Qjr+R4VVfMpbLg8lrsuD5sSDkBqzn8WNZbvXvhJfPj1IVPZT+bnvPwFQ99tGS4fjldnY97H4AcgPIVbd1Ojp5yJLgGOLmF5O//aPjXqFUMdeJY9s8ysld7EFwcG5e5zXsnG4IgQ9o/TP0V/me6tjiiCqFUAADAA5ADlivm2tljRURQqqMADkBXpWdfe7pbfb5F2qpVrQpSlVzsKUpQClKUArj2vstLqCSGTPBIvCeE4I8CD4g4PeNO+uylARH9gl5InnlMvUMXjHCqgOVK8TY9YgE45DU6csS9KUApSlAKUpQCvO4t1kUowyrDBGuo8Djur0pQH4iAAAAADQAcgB4V+0pQHFtnZK3ULROWAbhOVOGVkZXUg+IZVOummtc0ewy00cs0pkaHi6sBVVQXHCzEDJLYyOYGp0qWpQClKUApSlAKUpQClKUApSlAfhGdDVY210d2txkqvUue+PkfanL7sVaKV7hZKD3F6PMoRktNGR7T6MbqLWPgmX6pw37rfyNVy72NPCflIZE9qtj78YrfzX4/q1dhnzXxLZVliRfZ6P5zOO/HvxQY7sfCti2x6x/ruFfmyPWX+vGrfnPZ30/n/hX8tzrf4MrtNkTSnEcUj+xWx9+MVZdldGFzKQZSsK+Z4m/dH8zWtR+rX6KqTz5v4VosRxIru9lf2DuPbWmGC8cg+e+pH2RyX8fOu/bt60UWVOCTjJ7tGPfpkkBRnvYVI1wbe/RZfsmqnW5zTlyWelRi1Hg5dg38js6SZJUZ14eJdSMPw6agcQ8vdUzVf3K/MN9s/gKsFRatSaFfMUKUpXM9ilKUApSlAKUpQClKUApSlAKUpQClKUApSlAKUpQClKUApSlAKUpQClKU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304800"/>
            <a:ext cx="2667000" cy="1244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5105400" y="5151911"/>
            <a:ext cx="2871748" cy="384721"/>
          </a:xfrm>
          <a:prstGeom prst="rect">
            <a:avLst/>
          </a:prstGeom>
        </p:spPr>
        <p:txBody>
          <a:bodyPr wrap="none">
            <a:spAutoFit/>
          </a:bodyPr>
          <a:lstStyle/>
          <a:p>
            <a:r>
              <a:rPr lang="en-US" sz="1900" b="1" dirty="0">
                <a:solidFill>
                  <a:schemeClr val="bg1"/>
                </a:solidFill>
                <a:latin typeface="Garamond" panose="02020404030301010803" pitchFamily="18" charset="0"/>
              </a:rPr>
              <a:t>www. </a:t>
            </a:r>
            <a:r>
              <a:rPr lang="en-US" sz="1900" b="1" dirty="0" smtClean="0">
                <a:solidFill>
                  <a:schemeClr val="bg1"/>
                </a:solidFill>
                <a:latin typeface="Garamond" panose="02020404030301010803" pitchFamily="18" charset="0"/>
              </a:rPr>
              <a:t>MarchofDimes.com</a:t>
            </a:r>
            <a:endParaRPr lang="en-US" sz="1900" b="1" dirty="0">
              <a:solidFill>
                <a:schemeClr val="bg1"/>
              </a:solidFill>
              <a:latin typeface="Garamond" panose="02020404030301010803" pitchFamily="18" charset="0"/>
            </a:endParaRPr>
          </a:p>
        </p:txBody>
      </p:sp>
    </p:spTree>
    <p:extLst>
      <p:ext uri="{BB962C8B-B14F-4D97-AF65-F5344CB8AC3E}">
        <p14:creationId xmlns:p14="http://schemas.microsoft.com/office/powerpoint/2010/main" val="398351239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57154" y="5672667"/>
            <a:ext cx="1066892" cy="1103472"/>
          </a:xfrm>
          <a:prstGeom prst="rect">
            <a:avLst/>
          </a:prstGeom>
        </p:spPr>
      </p:pic>
      <p:pic>
        <p:nvPicPr>
          <p:cNvPr id="7" name="Picture 6"/>
          <p:cNvPicPr>
            <a:picLocks noChangeAspect="1"/>
          </p:cNvPicPr>
          <p:nvPr/>
        </p:nvPicPr>
        <p:blipFill>
          <a:blip r:embed="rId4"/>
          <a:stretch>
            <a:fillRect/>
          </a:stretch>
        </p:blipFill>
        <p:spPr>
          <a:xfrm>
            <a:off x="7620000" y="5565177"/>
            <a:ext cx="1194920" cy="1194920"/>
          </a:xfrm>
          <a:prstGeom prst="rect">
            <a:avLst/>
          </a:prstGeom>
        </p:spPr>
      </p:pic>
      <p:sp>
        <p:nvSpPr>
          <p:cNvPr id="8" name="TextBox 7"/>
          <p:cNvSpPr txBox="1"/>
          <p:nvPr/>
        </p:nvSpPr>
        <p:spPr>
          <a:xfrm>
            <a:off x="1359460" y="2133600"/>
            <a:ext cx="6858000" cy="3046988"/>
          </a:xfrm>
          <a:prstGeom prst="rect">
            <a:avLst/>
          </a:prstGeom>
          <a:noFill/>
        </p:spPr>
        <p:txBody>
          <a:bodyPr wrap="square" rtlCol="0">
            <a:spAutoFit/>
          </a:bodyPr>
          <a:lstStyle/>
          <a:p>
            <a:r>
              <a:rPr lang="en-US" sz="2400" dirty="0" smtClean="0">
                <a:solidFill>
                  <a:srgbClr val="000000"/>
                </a:solidFill>
                <a:latin typeface="Garamond" panose="02020404030301010803" pitchFamily="18" charset="0"/>
              </a:rPr>
              <a:t>How you can raise $300?</a:t>
            </a:r>
          </a:p>
          <a:p>
            <a:endParaRPr lang="en-US" sz="2400" dirty="0">
              <a:solidFill>
                <a:srgbClr val="000000"/>
              </a:solidFill>
              <a:latin typeface="Garamond" panose="02020404030301010803" pitchFamily="18" charset="0"/>
            </a:endParaRPr>
          </a:p>
          <a:p>
            <a:r>
              <a:rPr lang="en-US" sz="2400" dirty="0">
                <a:solidFill>
                  <a:srgbClr val="000000"/>
                </a:solidFill>
                <a:latin typeface="Garamond" panose="02020404030301010803" pitchFamily="18" charset="0"/>
              </a:rPr>
              <a:t>Start with your own $25 donation $25</a:t>
            </a:r>
          </a:p>
          <a:p>
            <a:r>
              <a:rPr lang="en-US" sz="2400" dirty="0" smtClean="0">
                <a:solidFill>
                  <a:srgbClr val="000000"/>
                </a:solidFill>
                <a:latin typeface="Garamond" panose="02020404030301010803" pitchFamily="18" charset="0"/>
              </a:rPr>
              <a:t>4 family </a:t>
            </a:r>
            <a:r>
              <a:rPr lang="en-US" sz="2400" dirty="0">
                <a:solidFill>
                  <a:srgbClr val="000000"/>
                </a:solidFill>
                <a:latin typeface="Garamond" panose="02020404030301010803" pitchFamily="18" charset="0"/>
              </a:rPr>
              <a:t>members for $25 </a:t>
            </a:r>
            <a:r>
              <a:rPr lang="en-US" sz="2400" dirty="0" smtClean="0">
                <a:solidFill>
                  <a:srgbClr val="000000"/>
                </a:solidFill>
                <a:latin typeface="Garamond" panose="02020404030301010803" pitchFamily="18" charset="0"/>
              </a:rPr>
              <a:t>each= </a:t>
            </a:r>
            <a:r>
              <a:rPr lang="en-US" sz="2400" dirty="0">
                <a:solidFill>
                  <a:srgbClr val="000000"/>
                </a:solidFill>
                <a:latin typeface="Garamond" panose="02020404030301010803" pitchFamily="18" charset="0"/>
              </a:rPr>
              <a:t>$100</a:t>
            </a:r>
          </a:p>
          <a:p>
            <a:r>
              <a:rPr lang="en-US" sz="2400" dirty="0" smtClean="0">
                <a:solidFill>
                  <a:srgbClr val="000000"/>
                </a:solidFill>
                <a:latin typeface="Garamond" panose="02020404030301010803" pitchFamily="18" charset="0"/>
              </a:rPr>
              <a:t>4 $</a:t>
            </a:r>
            <a:r>
              <a:rPr lang="en-US" sz="2400" dirty="0">
                <a:solidFill>
                  <a:srgbClr val="000000"/>
                </a:solidFill>
                <a:latin typeface="Garamond" panose="02020404030301010803" pitchFamily="18" charset="0"/>
              </a:rPr>
              <a:t>10 donations after a Facebook post </a:t>
            </a:r>
            <a:r>
              <a:rPr lang="en-US" sz="2400" dirty="0" smtClean="0">
                <a:solidFill>
                  <a:srgbClr val="000000"/>
                </a:solidFill>
                <a:latin typeface="Garamond" panose="02020404030301010803" pitchFamily="18" charset="0"/>
              </a:rPr>
              <a:t>=$</a:t>
            </a:r>
            <a:r>
              <a:rPr lang="en-US" sz="2400" dirty="0">
                <a:solidFill>
                  <a:srgbClr val="000000"/>
                </a:solidFill>
                <a:latin typeface="Garamond" panose="02020404030301010803" pitchFamily="18" charset="0"/>
              </a:rPr>
              <a:t>40</a:t>
            </a:r>
          </a:p>
          <a:p>
            <a:r>
              <a:rPr lang="en-US" sz="2400" dirty="0" smtClean="0">
                <a:solidFill>
                  <a:srgbClr val="000000"/>
                </a:solidFill>
                <a:latin typeface="Garamond" panose="02020404030301010803" pitchFamily="18" charset="0"/>
              </a:rPr>
              <a:t>5 neighbors </a:t>
            </a:r>
            <a:r>
              <a:rPr lang="en-US" sz="2400" dirty="0">
                <a:solidFill>
                  <a:srgbClr val="000000"/>
                </a:solidFill>
                <a:latin typeface="Garamond" panose="02020404030301010803" pitchFamily="18" charset="0"/>
              </a:rPr>
              <a:t>for $10 each </a:t>
            </a:r>
            <a:r>
              <a:rPr lang="en-US" sz="2400" dirty="0" smtClean="0">
                <a:solidFill>
                  <a:srgbClr val="000000"/>
                </a:solidFill>
                <a:latin typeface="Garamond" panose="02020404030301010803" pitchFamily="18" charset="0"/>
              </a:rPr>
              <a:t>=$</a:t>
            </a:r>
            <a:r>
              <a:rPr lang="en-US" sz="2400" dirty="0">
                <a:solidFill>
                  <a:srgbClr val="000000"/>
                </a:solidFill>
                <a:latin typeface="Garamond" panose="02020404030301010803" pitchFamily="18" charset="0"/>
              </a:rPr>
              <a:t>50</a:t>
            </a:r>
          </a:p>
          <a:p>
            <a:r>
              <a:rPr lang="en-US" sz="2400" dirty="0" smtClean="0">
                <a:solidFill>
                  <a:srgbClr val="000000"/>
                </a:solidFill>
                <a:latin typeface="Garamond" panose="02020404030301010803" pitchFamily="18" charset="0"/>
              </a:rPr>
              <a:t>5 local </a:t>
            </a:r>
            <a:r>
              <a:rPr lang="en-US" sz="2400" dirty="0">
                <a:solidFill>
                  <a:srgbClr val="000000"/>
                </a:solidFill>
                <a:latin typeface="Garamond" panose="02020404030301010803" pitchFamily="18" charset="0"/>
              </a:rPr>
              <a:t>businesses for a $15 donation </a:t>
            </a:r>
            <a:r>
              <a:rPr lang="en-US" sz="2400" dirty="0" smtClean="0">
                <a:solidFill>
                  <a:srgbClr val="000000"/>
                </a:solidFill>
                <a:latin typeface="Garamond" panose="02020404030301010803" pitchFamily="18" charset="0"/>
              </a:rPr>
              <a:t>=$</a:t>
            </a:r>
            <a:r>
              <a:rPr lang="en-US" sz="2400" dirty="0">
                <a:solidFill>
                  <a:srgbClr val="000000"/>
                </a:solidFill>
                <a:latin typeface="Garamond" panose="02020404030301010803" pitchFamily="18" charset="0"/>
              </a:rPr>
              <a:t>75</a:t>
            </a:r>
          </a:p>
          <a:p>
            <a:r>
              <a:rPr lang="en-US" sz="2400" dirty="0" smtClean="0">
                <a:solidFill>
                  <a:srgbClr val="000000"/>
                </a:solidFill>
                <a:latin typeface="Garamond" panose="02020404030301010803" pitchFamily="18" charset="0"/>
              </a:rPr>
              <a:t>1 teacher for </a:t>
            </a:r>
            <a:r>
              <a:rPr lang="en-US" sz="2400" dirty="0">
                <a:solidFill>
                  <a:srgbClr val="000000"/>
                </a:solidFill>
                <a:latin typeface="Garamond" panose="02020404030301010803" pitchFamily="18" charset="0"/>
              </a:rPr>
              <a:t>$</a:t>
            </a:r>
            <a:r>
              <a:rPr lang="en-US" sz="2400" dirty="0" smtClean="0">
                <a:solidFill>
                  <a:srgbClr val="000000"/>
                </a:solidFill>
                <a:latin typeface="Garamond" panose="02020404030301010803" pitchFamily="18" charset="0"/>
              </a:rPr>
              <a:t>10=$10</a:t>
            </a:r>
            <a:endParaRPr lang="en-US" sz="2400" dirty="0">
              <a:solidFill>
                <a:srgbClr val="000000"/>
              </a:solidFill>
              <a:latin typeface="Garamond" panose="02020404030301010803" pitchFamily="18" charset="0"/>
            </a:endParaRPr>
          </a:p>
        </p:txBody>
      </p:sp>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4923" y="388938"/>
            <a:ext cx="3413477" cy="1592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111538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1650" y="609600"/>
            <a:ext cx="5638800" cy="575733"/>
          </a:xfrm>
        </p:spPr>
        <p:txBody>
          <a:bodyPr>
            <a:noAutofit/>
          </a:bodyPr>
          <a:lstStyle/>
          <a:p>
            <a:r>
              <a:rPr lang="en-US" sz="4000" dirty="0" smtClean="0">
                <a:solidFill>
                  <a:srgbClr val="000000"/>
                </a:solidFill>
                <a:latin typeface="Garamond" panose="02020404030301010803" pitchFamily="18" charset="0"/>
              </a:rPr>
              <a:t>Children’s Miracle Network</a:t>
            </a:r>
            <a:endParaRPr lang="en-US" sz="4000" dirty="0">
              <a:solidFill>
                <a:srgbClr val="000000"/>
              </a:solidFill>
              <a:latin typeface="Garamond" panose="02020404030301010803" pitchFamily="18" charset="0"/>
            </a:endParaRPr>
          </a:p>
        </p:txBody>
      </p:sp>
      <p:sp>
        <p:nvSpPr>
          <p:cNvPr id="3" name="Text Placeholder 2"/>
          <p:cNvSpPr>
            <a:spLocks noGrp="1"/>
          </p:cNvSpPr>
          <p:nvPr>
            <p:ph type="body" sz="half" idx="2"/>
          </p:nvPr>
        </p:nvSpPr>
        <p:spPr>
          <a:xfrm>
            <a:off x="609600" y="1447800"/>
            <a:ext cx="4876800" cy="4267200"/>
          </a:xfrm>
        </p:spPr>
        <p:txBody>
          <a:bodyPr>
            <a:normAutofit/>
          </a:bodyPr>
          <a:lstStyle/>
          <a:p>
            <a:r>
              <a:rPr lang="en-US" sz="3200" dirty="0">
                <a:solidFill>
                  <a:srgbClr val="000000"/>
                </a:solidFill>
                <a:latin typeface="Garamond" panose="02020404030301010803" pitchFamily="18" charset="0"/>
              </a:rPr>
              <a:t>E</a:t>
            </a:r>
            <a:r>
              <a:rPr lang="en-US" sz="3200" dirty="0" smtClean="0">
                <a:solidFill>
                  <a:srgbClr val="000000"/>
                </a:solidFill>
                <a:latin typeface="Garamond" panose="02020404030301010803" pitchFamily="18" charset="0"/>
              </a:rPr>
              <a:t>stablished to </a:t>
            </a:r>
            <a:r>
              <a:rPr lang="en-US" sz="3200" dirty="0">
                <a:solidFill>
                  <a:srgbClr val="000000"/>
                </a:solidFill>
                <a:latin typeface="Garamond" panose="02020404030301010803" pitchFamily="18" charset="0"/>
              </a:rPr>
              <a:t>help children by actively supporting improved health care for millions of young people around the world. </a:t>
            </a:r>
            <a:endParaRPr lang="en-US" sz="2000" dirty="0">
              <a:solidFill>
                <a:srgbClr val="000000"/>
              </a:solidFill>
              <a:latin typeface="Garamond" panose="02020404030301010803" pitchFamily="18" charset="0"/>
            </a:endParaRPr>
          </a:p>
        </p:txBody>
      </p:sp>
      <p:pic>
        <p:nvPicPr>
          <p:cNvPr id="6" name="Picture 5"/>
          <p:cNvPicPr>
            <a:picLocks noChangeAspect="1"/>
          </p:cNvPicPr>
          <p:nvPr/>
        </p:nvPicPr>
        <p:blipFill>
          <a:blip r:embed="rId3"/>
          <a:stretch>
            <a:fillRect/>
          </a:stretch>
        </p:blipFill>
        <p:spPr>
          <a:xfrm>
            <a:off x="609600" y="5596467"/>
            <a:ext cx="1072989" cy="1103472"/>
          </a:xfrm>
          <a:prstGeom prst="rect">
            <a:avLst/>
          </a:prstGeom>
        </p:spPr>
      </p:pic>
      <p:pic>
        <p:nvPicPr>
          <p:cNvPr id="7" name="Picture 6"/>
          <p:cNvPicPr>
            <a:picLocks noChangeAspect="1"/>
          </p:cNvPicPr>
          <p:nvPr/>
        </p:nvPicPr>
        <p:blipFill>
          <a:blip r:embed="rId4"/>
          <a:stretch>
            <a:fillRect/>
          </a:stretch>
        </p:blipFill>
        <p:spPr>
          <a:xfrm>
            <a:off x="7620000" y="5486400"/>
            <a:ext cx="1194920" cy="1194920"/>
          </a:xfrm>
          <a:prstGeom prst="rect">
            <a:avLst/>
          </a:prstGeom>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8738" y="1676400"/>
            <a:ext cx="238125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236526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457200"/>
            <a:ext cx="4800600" cy="575733"/>
          </a:xfrm>
        </p:spPr>
        <p:txBody>
          <a:bodyPr>
            <a:noAutofit/>
          </a:bodyPr>
          <a:lstStyle/>
          <a:p>
            <a:r>
              <a:rPr lang="en-US" sz="3200" dirty="0" smtClean="0">
                <a:solidFill>
                  <a:srgbClr val="000000"/>
                </a:solidFill>
                <a:latin typeface="Garamond"/>
                <a:cs typeface="Garamond"/>
              </a:rPr>
              <a:t>Children’s Miracle Network</a:t>
            </a:r>
            <a:endParaRPr lang="en-US" sz="3200" dirty="0">
              <a:solidFill>
                <a:srgbClr val="000000"/>
              </a:solidFill>
              <a:latin typeface="Garamond"/>
              <a:cs typeface="Garamond"/>
            </a:endParaRPr>
          </a:p>
        </p:txBody>
      </p:sp>
      <p:pic>
        <p:nvPicPr>
          <p:cNvPr id="6" name="Picture 5"/>
          <p:cNvPicPr>
            <a:picLocks noChangeAspect="1"/>
          </p:cNvPicPr>
          <p:nvPr/>
        </p:nvPicPr>
        <p:blipFill>
          <a:blip r:embed="rId3"/>
          <a:stretch>
            <a:fillRect/>
          </a:stretch>
        </p:blipFill>
        <p:spPr>
          <a:xfrm>
            <a:off x="609600" y="5596467"/>
            <a:ext cx="1072989" cy="1103472"/>
          </a:xfrm>
          <a:prstGeom prst="rect">
            <a:avLst/>
          </a:prstGeom>
        </p:spPr>
      </p:pic>
      <p:pic>
        <p:nvPicPr>
          <p:cNvPr id="7" name="Picture 6"/>
          <p:cNvPicPr>
            <a:picLocks noChangeAspect="1"/>
          </p:cNvPicPr>
          <p:nvPr/>
        </p:nvPicPr>
        <p:blipFill>
          <a:blip r:embed="rId4"/>
          <a:stretch>
            <a:fillRect/>
          </a:stretch>
        </p:blipFill>
        <p:spPr>
          <a:xfrm>
            <a:off x="7620000" y="5486400"/>
            <a:ext cx="1194920" cy="1194920"/>
          </a:xfrm>
          <a:prstGeom prst="rect">
            <a:avLst/>
          </a:prstGeom>
        </p:spPr>
      </p:pic>
      <p:sp>
        <p:nvSpPr>
          <p:cNvPr id="9" name="Rectangle 8"/>
          <p:cNvSpPr/>
          <p:nvPr/>
        </p:nvSpPr>
        <p:spPr>
          <a:xfrm>
            <a:off x="762000" y="1295400"/>
            <a:ext cx="8382000" cy="3046988"/>
          </a:xfrm>
          <a:prstGeom prst="rect">
            <a:avLst/>
          </a:prstGeom>
        </p:spPr>
        <p:txBody>
          <a:bodyPr wrap="square">
            <a:spAutoFit/>
          </a:bodyPr>
          <a:lstStyle/>
          <a:p>
            <a:r>
              <a:rPr lang="en-US" sz="3200" dirty="0">
                <a:solidFill>
                  <a:srgbClr val="000000"/>
                </a:solidFill>
                <a:latin typeface="Garamond" panose="02020404030301010803" pitchFamily="18" charset="0"/>
              </a:rPr>
              <a:t>Participate or Fundraise for this cause through:</a:t>
            </a:r>
          </a:p>
          <a:p>
            <a:r>
              <a:rPr lang="en-US" sz="3200" dirty="0">
                <a:solidFill>
                  <a:srgbClr val="000000"/>
                </a:solidFill>
                <a:latin typeface="Garamond" panose="02020404030301010803" pitchFamily="18" charset="0"/>
              </a:rPr>
              <a:t>Dance Marathon</a:t>
            </a:r>
          </a:p>
          <a:p>
            <a:r>
              <a:rPr lang="en-US" sz="3200" dirty="0">
                <a:solidFill>
                  <a:srgbClr val="000000"/>
                </a:solidFill>
                <a:latin typeface="Garamond" panose="02020404030301010803" pitchFamily="18" charset="0"/>
              </a:rPr>
              <a:t>Miss America</a:t>
            </a:r>
          </a:p>
          <a:p>
            <a:r>
              <a:rPr lang="en-US" sz="3200" dirty="0" err="1">
                <a:solidFill>
                  <a:srgbClr val="000000"/>
                </a:solidFill>
                <a:latin typeface="Garamond" panose="02020404030301010803" pitchFamily="18" charset="0"/>
              </a:rPr>
              <a:t>Radiothon</a:t>
            </a:r>
            <a:endParaRPr lang="en-US" sz="3200" dirty="0">
              <a:solidFill>
                <a:srgbClr val="000000"/>
              </a:solidFill>
              <a:latin typeface="Garamond" panose="02020404030301010803" pitchFamily="18" charset="0"/>
            </a:endParaRPr>
          </a:p>
          <a:p>
            <a:r>
              <a:rPr lang="en-US" sz="3200" dirty="0">
                <a:solidFill>
                  <a:srgbClr val="000000"/>
                </a:solidFill>
                <a:latin typeface="Garamond" panose="02020404030301010803" pitchFamily="18" charset="0"/>
              </a:rPr>
              <a:t>Telethon</a:t>
            </a:r>
          </a:p>
          <a:p>
            <a:r>
              <a:rPr lang="en-US" sz="3200" dirty="0" smtClean="0">
                <a:solidFill>
                  <a:srgbClr val="000000"/>
                </a:solidFill>
                <a:latin typeface="Garamond" panose="02020404030301010803" pitchFamily="18" charset="0"/>
              </a:rPr>
              <a:t>Children's </a:t>
            </a:r>
            <a:r>
              <a:rPr lang="en-US" sz="3200" dirty="0">
                <a:solidFill>
                  <a:srgbClr val="000000"/>
                </a:solidFill>
                <a:latin typeface="Garamond" panose="02020404030301010803" pitchFamily="18" charset="0"/>
              </a:rPr>
              <a:t>Miracle Network Hospitals Classic</a:t>
            </a:r>
          </a:p>
        </p:txBody>
      </p:sp>
    </p:spTree>
    <p:extLst>
      <p:ext uri="{BB962C8B-B14F-4D97-AF65-F5344CB8AC3E}">
        <p14:creationId xmlns:p14="http://schemas.microsoft.com/office/powerpoint/2010/main" val="336114386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762000"/>
            <a:ext cx="6781800" cy="880533"/>
          </a:xfrm>
        </p:spPr>
        <p:txBody>
          <a:bodyPr>
            <a:noAutofit/>
          </a:bodyPr>
          <a:lstStyle/>
          <a:p>
            <a:r>
              <a:rPr lang="en-US" sz="5400" dirty="0" smtClean="0">
                <a:solidFill>
                  <a:srgbClr val="000000"/>
                </a:solidFill>
                <a:latin typeface="Garamond" panose="02020404030301010803" pitchFamily="18" charset="0"/>
              </a:rPr>
              <a:t>Service Related Awards</a:t>
            </a:r>
            <a:endParaRPr lang="en-US" sz="5400" dirty="0">
              <a:solidFill>
                <a:srgbClr val="000000"/>
              </a:solidFill>
              <a:latin typeface="Garamond" panose="02020404030301010803" pitchFamily="18" charset="0"/>
            </a:endParaRPr>
          </a:p>
        </p:txBody>
      </p:sp>
      <p:sp>
        <p:nvSpPr>
          <p:cNvPr id="3" name="Text Placeholder 2"/>
          <p:cNvSpPr>
            <a:spLocks noGrp="1"/>
          </p:cNvSpPr>
          <p:nvPr>
            <p:ph type="body" sz="half" idx="2"/>
          </p:nvPr>
        </p:nvSpPr>
        <p:spPr>
          <a:xfrm>
            <a:off x="2057400" y="2209800"/>
            <a:ext cx="4953000" cy="2421467"/>
          </a:xfrm>
        </p:spPr>
        <p:txBody>
          <a:bodyPr>
            <a:noAutofit/>
          </a:bodyPr>
          <a:lstStyle/>
          <a:p>
            <a:pPr marL="571500" indent="-571500">
              <a:buFont typeface="Wingdings" charset="2"/>
              <a:buChar char="Ø"/>
            </a:pPr>
            <a:r>
              <a:rPr lang="en-US" sz="3600" dirty="0" smtClean="0">
                <a:solidFill>
                  <a:srgbClr val="000000"/>
                </a:solidFill>
                <a:latin typeface="Garamond" panose="02020404030301010803" pitchFamily="18" charset="0"/>
              </a:rPr>
              <a:t>Major Emphasis award</a:t>
            </a:r>
            <a:endParaRPr lang="en-US" sz="3600" dirty="0">
              <a:solidFill>
                <a:srgbClr val="000000"/>
              </a:solidFill>
              <a:latin typeface="Garamond" panose="02020404030301010803" pitchFamily="18" charset="0"/>
            </a:endParaRPr>
          </a:p>
          <a:p>
            <a:pPr marL="571500" indent="-571500">
              <a:buFont typeface="Wingdings" charset="2"/>
              <a:buChar char="Ø"/>
            </a:pPr>
            <a:r>
              <a:rPr lang="en-US" sz="3600" dirty="0" smtClean="0">
                <a:solidFill>
                  <a:srgbClr val="000000"/>
                </a:solidFill>
                <a:latin typeface="Garamond" panose="02020404030301010803" pitchFamily="18" charset="0"/>
              </a:rPr>
              <a:t>Single Service Award</a:t>
            </a:r>
            <a:endParaRPr lang="en-US" sz="3600" dirty="0">
              <a:solidFill>
                <a:srgbClr val="000000"/>
              </a:solidFill>
              <a:latin typeface="Garamond" panose="02020404030301010803"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721236"/>
            <a:ext cx="1073150" cy="110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5579382"/>
            <a:ext cx="1195387"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2119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1447800"/>
          </a:xfrm>
        </p:spPr>
        <p:txBody>
          <a:bodyPr>
            <a:normAutofit/>
          </a:bodyPr>
          <a:lstStyle/>
          <a:p>
            <a:r>
              <a:rPr lang="en-US" sz="5500" dirty="0" smtClean="0">
                <a:solidFill>
                  <a:srgbClr val="000000"/>
                </a:solidFill>
                <a:latin typeface="Garamond" panose="02020404030301010803" pitchFamily="18" charset="0"/>
              </a:rPr>
              <a:t>Major Emphasis </a:t>
            </a:r>
            <a:r>
              <a:rPr lang="en-US" sz="5500" dirty="0">
                <a:solidFill>
                  <a:srgbClr val="000000"/>
                </a:solidFill>
                <a:latin typeface="Garamond" panose="02020404030301010803" pitchFamily="18" charset="0"/>
              </a:rPr>
              <a:t>A</a:t>
            </a:r>
            <a:r>
              <a:rPr lang="en-US" sz="5500" dirty="0" smtClean="0">
                <a:solidFill>
                  <a:srgbClr val="000000"/>
                </a:solidFill>
                <a:latin typeface="Garamond" panose="02020404030301010803" pitchFamily="18" charset="0"/>
              </a:rPr>
              <a:t>ward</a:t>
            </a:r>
            <a:endParaRPr lang="en-US" sz="2500" dirty="0">
              <a:solidFill>
                <a:srgbClr val="000000"/>
              </a:solidFill>
              <a:latin typeface="Garamond" panose="02020404030301010803" pitchFamily="18" charset="0"/>
            </a:endParaRPr>
          </a:p>
        </p:txBody>
      </p:sp>
      <p:pic>
        <p:nvPicPr>
          <p:cNvPr id="4" name="Picture 3"/>
          <p:cNvPicPr>
            <a:picLocks noChangeAspect="1"/>
          </p:cNvPicPr>
          <p:nvPr/>
        </p:nvPicPr>
        <p:blipFill>
          <a:blip r:embed="rId3"/>
          <a:stretch>
            <a:fillRect/>
          </a:stretch>
        </p:blipFill>
        <p:spPr>
          <a:xfrm>
            <a:off x="7747183" y="5470814"/>
            <a:ext cx="1199754" cy="1193800"/>
          </a:xfrm>
          <a:prstGeom prst="rect">
            <a:avLst/>
          </a:prstGeom>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382" y="5562600"/>
            <a:ext cx="1066800" cy="110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344256" y="2057400"/>
            <a:ext cx="6629400" cy="2246769"/>
          </a:xfrm>
          <a:prstGeom prst="rect">
            <a:avLst/>
          </a:prstGeom>
          <a:noFill/>
        </p:spPr>
        <p:txBody>
          <a:bodyPr wrap="square" rtlCol="0">
            <a:spAutoFit/>
          </a:bodyPr>
          <a:lstStyle/>
          <a:p>
            <a:r>
              <a:rPr lang="en-US" sz="2800" dirty="0">
                <a:solidFill>
                  <a:srgbClr val="000000"/>
                </a:solidFill>
                <a:latin typeface="Garamond" panose="02020404030301010803" pitchFamily="18" charset="0"/>
              </a:rPr>
              <a:t>G</a:t>
            </a:r>
            <a:r>
              <a:rPr lang="en-US" sz="2800" dirty="0" smtClean="0">
                <a:solidFill>
                  <a:srgbClr val="000000"/>
                </a:solidFill>
                <a:latin typeface="Garamond" panose="02020404030301010803" pitchFamily="18" charset="0"/>
              </a:rPr>
              <a:t>iven </a:t>
            </a:r>
            <a:r>
              <a:rPr lang="en-US" sz="2800" dirty="0">
                <a:solidFill>
                  <a:srgbClr val="000000"/>
                </a:solidFill>
                <a:latin typeface="Garamond" panose="02020404030301010803" pitchFamily="18" charset="0"/>
              </a:rPr>
              <a:t>to the Key Club which, </a:t>
            </a:r>
            <a:r>
              <a:rPr lang="en-US" sz="2800" dirty="0" smtClean="0">
                <a:solidFill>
                  <a:srgbClr val="000000"/>
                </a:solidFill>
                <a:latin typeface="Garamond" panose="02020404030301010803" pitchFamily="18" charset="0"/>
              </a:rPr>
              <a:t>through </a:t>
            </a:r>
            <a:r>
              <a:rPr lang="en-US" sz="2800" dirty="0">
                <a:solidFill>
                  <a:srgbClr val="000000"/>
                </a:solidFill>
                <a:latin typeface="Garamond" panose="02020404030301010803" pitchFamily="18" charset="0"/>
              </a:rPr>
              <a:t>its unselfish efforts, has </a:t>
            </a:r>
            <a:r>
              <a:rPr lang="en-US" sz="2800" dirty="0" smtClean="0">
                <a:solidFill>
                  <a:srgbClr val="000000"/>
                </a:solidFill>
                <a:latin typeface="Garamond" panose="02020404030301010803" pitchFamily="18" charset="0"/>
              </a:rPr>
              <a:t>produced the </a:t>
            </a:r>
            <a:r>
              <a:rPr lang="en-US" sz="2800" dirty="0">
                <a:solidFill>
                  <a:srgbClr val="000000"/>
                </a:solidFill>
                <a:latin typeface="Garamond" panose="02020404030301010803" pitchFamily="18" charset="0"/>
              </a:rPr>
              <a:t>best </a:t>
            </a:r>
            <a:r>
              <a:rPr lang="en-US" sz="2800" dirty="0" smtClean="0">
                <a:solidFill>
                  <a:srgbClr val="000000"/>
                </a:solidFill>
                <a:latin typeface="Garamond" panose="02020404030301010803" pitchFamily="18" charset="0"/>
              </a:rPr>
              <a:t>Major </a:t>
            </a:r>
            <a:r>
              <a:rPr lang="en-US" sz="2800" dirty="0">
                <a:solidFill>
                  <a:srgbClr val="000000"/>
                </a:solidFill>
                <a:latin typeface="Garamond" panose="02020404030301010803" pitchFamily="18" charset="0"/>
              </a:rPr>
              <a:t>Emphasis </a:t>
            </a:r>
            <a:r>
              <a:rPr lang="en-US" sz="2800" dirty="0" smtClean="0">
                <a:solidFill>
                  <a:srgbClr val="000000"/>
                </a:solidFill>
                <a:latin typeface="Garamond" panose="02020404030301010803" pitchFamily="18" charset="0"/>
              </a:rPr>
              <a:t>Project</a:t>
            </a:r>
            <a:r>
              <a:rPr lang="en-US" sz="2800" dirty="0">
                <a:solidFill>
                  <a:srgbClr val="000000"/>
                </a:solidFill>
                <a:latin typeface="Garamond" panose="02020404030301010803" pitchFamily="18" charset="0"/>
              </a:rPr>
              <a:t> </a:t>
            </a:r>
            <a:r>
              <a:rPr lang="en-US" sz="2800" dirty="0" smtClean="0">
                <a:solidFill>
                  <a:srgbClr val="000000"/>
                </a:solidFill>
                <a:latin typeface="Garamond" panose="02020404030301010803" pitchFamily="18" charset="0"/>
              </a:rPr>
              <a:t>following the theme:</a:t>
            </a:r>
          </a:p>
          <a:p>
            <a:endParaRPr lang="en-US" sz="2800" b="1" dirty="0">
              <a:solidFill>
                <a:srgbClr val="000000"/>
              </a:solidFill>
              <a:latin typeface="Garamond" panose="02020404030301010803" pitchFamily="18" charset="0"/>
            </a:endParaRPr>
          </a:p>
          <a:p>
            <a:r>
              <a:rPr lang="en-US" sz="2800" b="1" dirty="0" smtClean="0">
                <a:solidFill>
                  <a:srgbClr val="000000"/>
                </a:solidFill>
                <a:latin typeface="Garamond" panose="02020404030301010803" pitchFamily="18" charset="0"/>
              </a:rPr>
              <a:t>“Children: Their future, Our Focus.”</a:t>
            </a:r>
          </a:p>
        </p:txBody>
      </p:sp>
    </p:spTree>
    <p:extLst>
      <p:ext uri="{BB962C8B-B14F-4D97-AF65-F5344CB8AC3E}">
        <p14:creationId xmlns:p14="http://schemas.microsoft.com/office/powerpoint/2010/main" val="1577666447"/>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2275</TotalTime>
  <Words>2450</Words>
  <Application>Microsoft Macintosh PowerPoint</Application>
  <PresentationFormat>On-screen Show (4:3)</PresentationFormat>
  <Paragraphs>310</Paragraphs>
  <Slides>21</Slides>
  <Notes>18</Notes>
  <HiddenSlides>0</HiddenSlides>
  <MMClips>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Waveform</vt:lpstr>
      <vt:lpstr>Service and Major Emphasis</vt:lpstr>
      <vt:lpstr>Key Club International   Service Partners</vt:lpstr>
      <vt:lpstr>UNICEF</vt:lpstr>
      <vt:lpstr>PowerPoint Presentation</vt:lpstr>
      <vt:lpstr>PowerPoint Presentation</vt:lpstr>
      <vt:lpstr>Children’s Miracle Network</vt:lpstr>
      <vt:lpstr>Children’s Miracle Network</vt:lpstr>
      <vt:lpstr>Service Related Awards</vt:lpstr>
      <vt:lpstr>Major Emphasis Award</vt:lpstr>
      <vt:lpstr>Single Service Award</vt:lpstr>
      <vt:lpstr>OTHER KEY CLUB SERVICE OPPORTUNITIES </vt:lpstr>
      <vt:lpstr>Hershey’s Track and Field</vt:lpstr>
      <vt:lpstr>Rustic Pathways</vt:lpstr>
      <vt:lpstr>Rustic Pathways</vt:lpstr>
      <vt:lpstr>Every Child a Swimmer </vt:lpstr>
      <vt:lpstr>Every Child a Swimmer </vt:lpstr>
      <vt:lpstr>Kiwanis One Day</vt:lpstr>
      <vt:lpstr>Governor’s Project</vt:lpstr>
      <vt:lpstr>The Eliminate Project</vt:lpstr>
      <vt:lpstr>Visit our Page </vt:lpstr>
      <vt:lpstr>Questions, Comments, or Concerns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Service and Major Emphasis Committee</dc:title>
  <dc:creator>owner</dc:creator>
  <cp:lastModifiedBy>Stephan Jaksch</cp:lastModifiedBy>
  <cp:revision>69</cp:revision>
  <dcterms:created xsi:type="dcterms:W3CDTF">2013-08-15T18:51:36Z</dcterms:created>
  <dcterms:modified xsi:type="dcterms:W3CDTF">2014-08-19T00:48:29Z</dcterms:modified>
</cp:coreProperties>
</file>