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74" r:id="rId6"/>
    <p:sldId id="266" r:id="rId7"/>
    <p:sldId id="275" r:id="rId8"/>
    <p:sldId id="267" r:id="rId9"/>
    <p:sldId id="276" r:id="rId10"/>
    <p:sldId id="268" r:id="rId11"/>
    <p:sldId id="277" r:id="rId12"/>
    <p:sldId id="269" r:id="rId13"/>
    <p:sldId id="278" r:id="rId14"/>
    <p:sldId id="257" r:id="rId15"/>
    <p:sldId id="258" r:id="rId16"/>
    <p:sldId id="259" r:id="rId17"/>
    <p:sldId id="260" r:id="rId18"/>
    <p:sldId id="261" r:id="rId19"/>
    <p:sldId id="271" r:id="rId20"/>
    <p:sldId id="272" r:id="rId21"/>
    <p:sldId id="273" r:id="rId22"/>
    <p:sldId id="270"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6" d="100"/>
          <a:sy n="106" d="100"/>
        </p:scale>
        <p:origin x="-16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FD49A-4285-4EB2-973E-CA99D6D019AC}"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49340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D49A-4285-4EB2-973E-CA99D6D019AC}"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87461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D49A-4285-4EB2-973E-CA99D6D019AC}"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37302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D49A-4285-4EB2-973E-CA99D6D019AC}"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275546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FD49A-4285-4EB2-973E-CA99D6D019AC}"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412202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FD49A-4285-4EB2-973E-CA99D6D019AC}"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186085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FD49A-4285-4EB2-973E-CA99D6D019AC}" type="datetimeFigureOut">
              <a:rPr lang="en-US" smtClean="0"/>
              <a:pPr/>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326468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FD49A-4285-4EB2-973E-CA99D6D019AC}" type="datetimeFigureOut">
              <a:rPr lang="en-US" smtClean="0"/>
              <a:pPr/>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10054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FD49A-4285-4EB2-973E-CA99D6D019AC}" type="datetimeFigureOut">
              <a:rPr lang="en-US" smtClean="0"/>
              <a:pPr/>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228174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FD49A-4285-4EB2-973E-CA99D6D019AC}"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40572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FD49A-4285-4EB2-973E-CA99D6D019AC}"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14044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FD49A-4285-4EB2-973E-CA99D6D019AC}" type="datetimeFigureOut">
              <a:rPr lang="en-US" smtClean="0"/>
              <a:pPr/>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3072D-22E8-4C8A-865D-4F416D662C53}" type="slidenum">
              <a:rPr lang="en-US" smtClean="0"/>
              <a:pPr/>
              <a:t>‹#›</a:t>
            </a:fld>
            <a:endParaRPr lang="en-US"/>
          </a:p>
        </p:txBody>
      </p:sp>
    </p:spTree>
    <p:extLst>
      <p:ext uri="{BB962C8B-B14F-4D97-AF65-F5344CB8AC3E}">
        <p14:creationId xmlns:p14="http://schemas.microsoft.com/office/powerpoint/2010/main" xmlns="" val="3514495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219200"/>
            <a:ext cx="7772400" cy="1470025"/>
          </a:xfrm>
        </p:spPr>
        <p:txBody>
          <a:bodyPr/>
          <a:lstStyle/>
          <a:p>
            <a:r>
              <a:rPr lang="en-US" dirty="0" smtClean="0">
                <a:latin typeface="Century Gothic" pitchFamily="34" charset="0"/>
              </a:rPr>
              <a:t>Code of Conduct Overview</a:t>
            </a:r>
            <a:endParaRPr lang="en-US" dirty="0">
              <a:latin typeface="Century Gothic" pitchFamily="34" charset="0"/>
            </a:endParaRPr>
          </a:p>
        </p:txBody>
      </p:sp>
      <p:sp>
        <p:nvSpPr>
          <p:cNvPr id="3" name="Subtitle 2"/>
          <p:cNvSpPr>
            <a:spLocks noGrp="1"/>
          </p:cNvSpPr>
          <p:nvPr>
            <p:ph type="subTitle" idx="1"/>
          </p:nvPr>
        </p:nvSpPr>
        <p:spPr>
          <a:xfrm>
            <a:off x="1371600" y="2895600"/>
            <a:ext cx="6400800" cy="1752600"/>
          </a:xfrm>
        </p:spPr>
        <p:txBody>
          <a:bodyPr/>
          <a:lstStyle/>
          <a:p>
            <a:r>
              <a:rPr lang="en-US" dirty="0" smtClean="0">
                <a:solidFill>
                  <a:schemeClr val="tx1"/>
                </a:solidFill>
                <a:latin typeface="Century Gothic" pitchFamily="34" charset="0"/>
              </a:rPr>
              <a:t>Presented by </a:t>
            </a:r>
          </a:p>
          <a:p>
            <a:r>
              <a:rPr lang="en-US" dirty="0" smtClean="0">
                <a:solidFill>
                  <a:schemeClr val="tx1"/>
                </a:solidFill>
                <a:latin typeface="Century Gothic" pitchFamily="34" charset="0"/>
              </a:rPr>
              <a:t>Lauren McAllister</a:t>
            </a:r>
            <a:endParaRPr lang="en-US" dirty="0">
              <a:solidFill>
                <a:schemeClr val="tx1"/>
              </a:solidFill>
              <a:latin typeface="Century Gothic" pitchFamily="34" charset="0"/>
            </a:endParaRPr>
          </a:p>
          <a:p>
            <a:r>
              <a:rPr lang="en-US" dirty="0" smtClean="0">
                <a:solidFill>
                  <a:schemeClr val="tx1"/>
                </a:solidFill>
                <a:latin typeface="Century Gothic" pitchFamily="34" charset="0"/>
              </a:rPr>
              <a:t>2014- 2015</a:t>
            </a:r>
            <a:endParaRPr lang="en-US" dirty="0">
              <a:solidFill>
                <a:schemeClr val="tx1"/>
              </a:solidFill>
              <a:latin typeface="Century Gothic"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30825"/>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34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114800" y="457199"/>
            <a:ext cx="1143000" cy="584775"/>
          </a:xfrm>
          <a:prstGeom prst="rect">
            <a:avLst/>
          </a:prstGeom>
          <a:noFill/>
        </p:spPr>
        <p:txBody>
          <a:bodyPr wrap="square" rtlCol="0">
            <a:spAutoFit/>
          </a:bodyPr>
          <a:lstStyle/>
          <a:p>
            <a:r>
              <a:rPr lang="en-US" sz="3200" dirty="0" smtClean="0"/>
              <a:t>Skit 4</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877529" y="2057400"/>
            <a:ext cx="7467600" cy="4401205"/>
          </a:xfrm>
          <a:prstGeom prst="rect">
            <a:avLst/>
          </a:prstGeom>
        </p:spPr>
        <p:txBody>
          <a:bodyPr wrap="square">
            <a:spAutoFit/>
          </a:bodyPr>
          <a:lstStyle/>
          <a:p>
            <a:pPr algn="ctr"/>
            <a:r>
              <a:rPr lang="en-US" sz="2800" dirty="0">
                <a:latin typeface="Century Gothic" pitchFamily="34" charset="0"/>
              </a:rPr>
              <a:t>Two board members are dating. Another board member sees them coming around the corner </a:t>
            </a:r>
            <a:r>
              <a:rPr lang="en-US" sz="2800" dirty="0" smtClean="0">
                <a:latin typeface="Century Gothic" pitchFamily="34" charset="0"/>
              </a:rPr>
              <a:t>together </a:t>
            </a:r>
            <a:r>
              <a:rPr lang="en-US" sz="2800" dirty="0">
                <a:latin typeface="Century Gothic" pitchFamily="34" charset="0"/>
              </a:rPr>
              <a:t>and assumes that they were acting inappropriately. The board member then goes and tells their friends on the board that they saw </a:t>
            </a:r>
            <a:r>
              <a:rPr lang="en-US" sz="2800" dirty="0" smtClean="0">
                <a:latin typeface="Century Gothic" pitchFamily="34" charset="0"/>
              </a:rPr>
              <a:t>‘so </a:t>
            </a:r>
            <a:r>
              <a:rPr lang="en-US" sz="2800" dirty="0">
                <a:latin typeface="Century Gothic" pitchFamily="34" charset="0"/>
              </a:rPr>
              <a:t>and </a:t>
            </a:r>
            <a:r>
              <a:rPr lang="en-US" sz="2800" dirty="0" smtClean="0">
                <a:latin typeface="Century Gothic" pitchFamily="34" charset="0"/>
              </a:rPr>
              <a:t>so’ </a:t>
            </a:r>
            <a:r>
              <a:rPr lang="en-US" sz="2800" dirty="0">
                <a:latin typeface="Century Gothic" pitchFamily="34" charset="0"/>
              </a:rPr>
              <a:t>acting inappropriately. As the rumor spreads the actions of the two board members become more and more </a:t>
            </a:r>
            <a:r>
              <a:rPr lang="en-US" sz="2800" dirty="0" smtClean="0">
                <a:latin typeface="Century Gothic" pitchFamily="34" charset="0"/>
              </a:rPr>
              <a:t>scandalous. </a:t>
            </a:r>
            <a:endParaRPr lang="en-US" sz="2800" dirty="0">
              <a:latin typeface="Century Gothic" pitchFamily="34" charset="0"/>
            </a:endParaRPr>
          </a:p>
        </p:txBody>
      </p:sp>
    </p:spTree>
    <p:extLst>
      <p:ext uri="{BB962C8B-B14F-4D97-AF65-F5344CB8AC3E}">
        <p14:creationId xmlns:p14="http://schemas.microsoft.com/office/powerpoint/2010/main" xmlns="" val="411841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95252" y="558224"/>
            <a:ext cx="1524000" cy="584775"/>
          </a:xfrm>
          <a:prstGeom prst="rect">
            <a:avLst/>
          </a:prstGeom>
          <a:noFill/>
        </p:spPr>
        <p:txBody>
          <a:bodyPr wrap="square" rtlCol="0">
            <a:spAutoFit/>
          </a:bodyPr>
          <a:lstStyle/>
          <a:p>
            <a:r>
              <a:rPr lang="en-US" sz="3200" dirty="0" smtClean="0"/>
              <a:t>Lessons</a:t>
            </a:r>
            <a:endParaRPr lang="en-US" sz="3200" dirty="0"/>
          </a:p>
        </p:txBody>
      </p:sp>
      <p:sp>
        <p:nvSpPr>
          <p:cNvPr id="5" name="Rectangle 4"/>
          <p:cNvSpPr/>
          <p:nvPr/>
        </p:nvSpPr>
        <p:spPr>
          <a:xfrm>
            <a:off x="1257300" y="1905000"/>
            <a:ext cx="6629400" cy="4401205"/>
          </a:xfrm>
          <a:prstGeom prst="rect">
            <a:avLst/>
          </a:prstGeom>
        </p:spPr>
        <p:txBody>
          <a:bodyPr wrap="square">
            <a:spAutoFit/>
          </a:bodyPr>
          <a:lstStyle/>
          <a:p>
            <a:pPr lvl="0" algn="ctr"/>
            <a:r>
              <a:rPr lang="en-US" sz="2800" dirty="0" smtClean="0">
                <a:latin typeface="Century Gothic" pitchFamily="34" charset="0"/>
              </a:rPr>
              <a:t>Gossiping about fellow leaders is not only hurtful, but it causes a lot of unnecessary tension. In addition to destroying potentially successful board  relationships, the person responsible for spreading the rumor, and all of those who continue to spread it, has hurt their </a:t>
            </a:r>
            <a:r>
              <a:rPr lang="en-US" sz="2800" dirty="0">
                <a:latin typeface="Century Gothic" pitchFamily="34" charset="0"/>
              </a:rPr>
              <a:t>credibility as a leader and as someone who cares about the people they lead.</a:t>
            </a:r>
          </a:p>
        </p:txBody>
      </p:sp>
    </p:spTree>
    <p:extLst>
      <p:ext uri="{BB962C8B-B14F-4D97-AF65-F5344CB8AC3E}">
        <p14:creationId xmlns:p14="http://schemas.microsoft.com/office/powerpoint/2010/main" xmlns="" val="296719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114800" y="457199"/>
            <a:ext cx="1143000" cy="584775"/>
          </a:xfrm>
          <a:prstGeom prst="rect">
            <a:avLst/>
          </a:prstGeom>
          <a:noFill/>
        </p:spPr>
        <p:txBody>
          <a:bodyPr wrap="square" rtlCol="0">
            <a:spAutoFit/>
          </a:bodyPr>
          <a:lstStyle/>
          <a:p>
            <a:r>
              <a:rPr lang="en-US" sz="3200" dirty="0" smtClean="0"/>
              <a:t>Skit 5</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09152" y="2362200"/>
            <a:ext cx="7696200" cy="3108543"/>
          </a:xfrm>
          <a:prstGeom prst="rect">
            <a:avLst/>
          </a:prstGeom>
        </p:spPr>
        <p:txBody>
          <a:bodyPr wrap="square">
            <a:spAutoFit/>
          </a:bodyPr>
          <a:lstStyle/>
          <a:p>
            <a:pPr algn="ctr"/>
            <a:r>
              <a:rPr lang="en-US" sz="2800" dirty="0">
                <a:latin typeface="Century Gothic" pitchFamily="34" charset="0"/>
              </a:rPr>
              <a:t>A board member has been having a great summer camp experience with all of their friends. Late nights, bonfires, and lots of alcohol are involved. One night they decide to post pictures of their experience one of which portrays them consuming alcohol</a:t>
            </a:r>
          </a:p>
        </p:txBody>
      </p:sp>
    </p:spTree>
    <p:extLst>
      <p:ext uri="{BB962C8B-B14F-4D97-AF65-F5344CB8AC3E}">
        <p14:creationId xmlns:p14="http://schemas.microsoft.com/office/powerpoint/2010/main" xmlns="" val="235812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95252" y="558224"/>
            <a:ext cx="1524000" cy="584775"/>
          </a:xfrm>
          <a:prstGeom prst="rect">
            <a:avLst/>
          </a:prstGeom>
          <a:noFill/>
        </p:spPr>
        <p:txBody>
          <a:bodyPr wrap="square" rtlCol="0">
            <a:spAutoFit/>
          </a:bodyPr>
          <a:lstStyle/>
          <a:p>
            <a:r>
              <a:rPr lang="en-US" sz="3200" dirty="0" smtClean="0"/>
              <a:t>Lessons</a:t>
            </a:r>
            <a:endParaRPr lang="en-US" sz="3200" dirty="0"/>
          </a:p>
        </p:txBody>
      </p:sp>
      <p:sp>
        <p:nvSpPr>
          <p:cNvPr id="5" name="Rectangle 4"/>
          <p:cNvSpPr/>
          <p:nvPr/>
        </p:nvSpPr>
        <p:spPr>
          <a:xfrm>
            <a:off x="861552" y="1981200"/>
            <a:ext cx="7391400" cy="3970318"/>
          </a:xfrm>
          <a:prstGeom prst="rect">
            <a:avLst/>
          </a:prstGeom>
        </p:spPr>
        <p:txBody>
          <a:bodyPr wrap="square">
            <a:spAutoFit/>
          </a:bodyPr>
          <a:lstStyle/>
          <a:p>
            <a:pPr lvl="0" algn="ctr"/>
            <a:r>
              <a:rPr lang="en-US" sz="2800" dirty="0" smtClean="0">
                <a:latin typeface="Century Gothic" pitchFamily="34" charset="0"/>
              </a:rPr>
              <a:t>How you present yourself in your daily life is a reflection of you, your parents, your school, and Key Club. Just because you are not attending a Key Club event does not mean that you should not keep it Key Club appropriate. Your </a:t>
            </a:r>
            <a:r>
              <a:rPr lang="en-US" sz="2800" dirty="0">
                <a:latin typeface="Century Gothic" pitchFamily="34" charset="0"/>
              </a:rPr>
              <a:t>actions outside of Key Club should still display the high social standards and ethics supported by Key Club.</a:t>
            </a:r>
          </a:p>
        </p:txBody>
      </p:sp>
    </p:spTree>
    <p:extLst>
      <p:ext uri="{BB962C8B-B14F-4D97-AF65-F5344CB8AC3E}">
        <p14:creationId xmlns:p14="http://schemas.microsoft.com/office/powerpoint/2010/main" xmlns="" val="155756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52600" y="1752600"/>
            <a:ext cx="5562600" cy="1384995"/>
          </a:xfrm>
          <a:prstGeom prst="rect">
            <a:avLst/>
          </a:prstGeom>
          <a:noFill/>
        </p:spPr>
        <p:txBody>
          <a:bodyPr wrap="square" rtlCol="0">
            <a:spAutoFit/>
          </a:bodyPr>
          <a:lstStyle/>
          <a:p>
            <a:pPr algn="ctr"/>
            <a:r>
              <a:rPr lang="en-US" sz="2800" dirty="0" smtClean="0">
                <a:latin typeface="Century Gothic" pitchFamily="34" charset="0"/>
              </a:rPr>
              <a:t>Do not consume, sell, purchase, or distribute illegal products of any sort. </a:t>
            </a:r>
            <a:endParaRPr lang="en-US" sz="2800" dirty="0">
              <a:latin typeface="Century Gothic"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2932111" y="3160711"/>
            <a:ext cx="6858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0" y="4395843"/>
            <a:ext cx="1657350" cy="1988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4267200"/>
            <a:ext cx="2057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01" y="4195652"/>
            <a:ext cx="2686050" cy="2200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3854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590800" y="2743200"/>
            <a:ext cx="4114800" cy="523220"/>
          </a:xfrm>
          <a:prstGeom prst="rect">
            <a:avLst/>
          </a:prstGeom>
          <a:noFill/>
        </p:spPr>
        <p:txBody>
          <a:bodyPr wrap="square" rtlCol="0">
            <a:spAutoFit/>
          </a:bodyPr>
          <a:lstStyle/>
          <a:p>
            <a:r>
              <a:rPr lang="en-US" sz="2800" dirty="0" smtClean="0">
                <a:latin typeface="Century Gothic" pitchFamily="34" charset="0"/>
              </a:rPr>
              <a:t>Do not break the law. </a:t>
            </a:r>
            <a:endParaRPr lang="en-US" sz="2800" dirty="0">
              <a:latin typeface="Century Gothic"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0987"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412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286000" y="1752600"/>
            <a:ext cx="4724400" cy="2677656"/>
          </a:xfrm>
          <a:prstGeom prst="rect">
            <a:avLst/>
          </a:prstGeom>
          <a:noFill/>
        </p:spPr>
        <p:txBody>
          <a:bodyPr wrap="square" rtlCol="0">
            <a:spAutoFit/>
          </a:bodyPr>
          <a:lstStyle/>
          <a:p>
            <a:pPr algn="ctr"/>
            <a:r>
              <a:rPr lang="en-US" sz="2800" dirty="0" smtClean="0">
                <a:latin typeface="Century Gothic" pitchFamily="34" charset="0"/>
              </a:rPr>
              <a:t>Abide by proper dress code at all Key Club events.  </a:t>
            </a:r>
          </a:p>
          <a:p>
            <a:pPr algn="ctr"/>
            <a:endParaRPr lang="en-US" sz="2800" dirty="0">
              <a:latin typeface="Century Gothic" pitchFamily="34" charset="0"/>
            </a:endParaRPr>
          </a:p>
          <a:p>
            <a:pPr algn="ctr"/>
            <a:r>
              <a:rPr lang="en-US" sz="2800" dirty="0" smtClean="0">
                <a:latin typeface="Century Gothic" pitchFamily="34" charset="0"/>
              </a:rPr>
              <a:t>Name badge= right side</a:t>
            </a:r>
          </a:p>
          <a:p>
            <a:pPr algn="ctr"/>
            <a:r>
              <a:rPr lang="en-US" sz="2800" dirty="0" smtClean="0">
                <a:latin typeface="Century Gothic" pitchFamily="34" charset="0"/>
              </a:rPr>
              <a:t>Officer Pin= left side</a:t>
            </a:r>
            <a:endParaRPr lang="en-US" sz="2800" dirty="0">
              <a:latin typeface="Century Gothic"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962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286000" y="1676400"/>
            <a:ext cx="4648200" cy="3539430"/>
          </a:xfrm>
          <a:prstGeom prst="rect">
            <a:avLst/>
          </a:prstGeom>
          <a:noFill/>
        </p:spPr>
        <p:txBody>
          <a:bodyPr wrap="square" rtlCol="0">
            <a:spAutoFit/>
          </a:bodyPr>
          <a:lstStyle/>
          <a:p>
            <a:pPr algn="ctr"/>
            <a:r>
              <a:rPr lang="en-US" sz="2800" dirty="0" smtClean="0">
                <a:latin typeface="Century Gothic" pitchFamily="34" charset="0"/>
              </a:rPr>
              <a:t>No Purpling. Boys should not be found in girls rooms and vice versa. You may only be among the opposite gender in a suite, such as the SAA Suite, when an adult is present.</a:t>
            </a:r>
            <a:endParaRPr lang="en-US" sz="2800" dirty="0">
              <a:latin typeface="Century Gothic" pitchFamily="34"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434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590800" y="2057400"/>
            <a:ext cx="3962400" cy="1384995"/>
          </a:xfrm>
          <a:prstGeom prst="rect">
            <a:avLst/>
          </a:prstGeom>
          <a:noFill/>
        </p:spPr>
        <p:txBody>
          <a:bodyPr wrap="square" rtlCol="0">
            <a:spAutoFit/>
          </a:bodyPr>
          <a:lstStyle/>
          <a:p>
            <a:pPr algn="ctr"/>
            <a:r>
              <a:rPr lang="en-US" sz="2800" dirty="0" smtClean="0">
                <a:latin typeface="Century Gothic" pitchFamily="34" charset="0"/>
              </a:rPr>
              <a:t>No vandalism, hazing, or violations of curfew.</a:t>
            </a:r>
            <a:endParaRPr lang="en-US" sz="2800" dirty="0">
              <a:latin typeface="Century Gothic"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3395"/>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787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286000" y="2042925"/>
            <a:ext cx="4572000" cy="1384995"/>
          </a:xfrm>
          <a:prstGeom prst="rect">
            <a:avLst/>
          </a:prstGeom>
        </p:spPr>
        <p:txBody>
          <a:bodyPr>
            <a:spAutoFit/>
          </a:bodyPr>
          <a:lstStyle/>
          <a:p>
            <a:pPr algn="ctr"/>
            <a:r>
              <a:rPr lang="en-US" sz="2800" dirty="0" smtClean="0">
                <a:latin typeface="Century Gothic" pitchFamily="34" charset="0"/>
              </a:rPr>
              <a:t>Encourage all interested persons to run for office. NO FAVORTISM!</a:t>
            </a:r>
            <a:endParaRPr lang="en-US" sz="2800" dirty="0">
              <a:latin typeface="Century Gothic"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686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02920" y="285541"/>
            <a:ext cx="8001000" cy="830997"/>
          </a:xfrm>
          <a:prstGeom prst="rect">
            <a:avLst/>
          </a:prstGeom>
          <a:noFill/>
        </p:spPr>
        <p:txBody>
          <a:bodyPr wrap="square" rtlCol="0">
            <a:spAutoFit/>
          </a:bodyPr>
          <a:lstStyle/>
          <a:p>
            <a:r>
              <a:rPr lang="en-US" sz="2400" b="1" dirty="0" smtClean="0">
                <a:latin typeface="Century Gothic" pitchFamily="34" charset="0"/>
              </a:rPr>
              <a:t>As part of this presentation we will have skits! Below are the groups each of you will be in.</a:t>
            </a:r>
            <a:endParaRPr lang="en-US" sz="2400" b="1" dirty="0">
              <a:latin typeface="Century Gothic" pitchFamily="34" charset="0"/>
            </a:endParaRPr>
          </a:p>
        </p:txBody>
      </p:sp>
      <p:sp>
        <p:nvSpPr>
          <p:cNvPr id="3" name="Rectangle 2"/>
          <p:cNvSpPr/>
          <p:nvPr/>
        </p:nvSpPr>
        <p:spPr>
          <a:xfrm>
            <a:off x="457200" y="1131778"/>
            <a:ext cx="2019300" cy="3139321"/>
          </a:xfrm>
          <a:prstGeom prst="rect">
            <a:avLst/>
          </a:prstGeom>
        </p:spPr>
        <p:txBody>
          <a:bodyPr wrap="square">
            <a:spAutoFit/>
          </a:bodyPr>
          <a:lstStyle/>
          <a:p>
            <a:r>
              <a:rPr lang="en-US" dirty="0"/>
              <a:t>Group 1</a:t>
            </a:r>
          </a:p>
          <a:p>
            <a:r>
              <a:rPr lang="en-US" dirty="0"/>
              <a:t>Alexandra Sanchez</a:t>
            </a:r>
          </a:p>
          <a:p>
            <a:r>
              <a:rPr lang="en-US" dirty="0" err="1"/>
              <a:t>Katt</a:t>
            </a:r>
            <a:r>
              <a:rPr lang="en-US" dirty="0"/>
              <a:t> </a:t>
            </a:r>
            <a:r>
              <a:rPr lang="en-US" dirty="0" err="1"/>
              <a:t>Crowdis</a:t>
            </a:r>
            <a:endParaRPr lang="en-US" dirty="0"/>
          </a:p>
          <a:p>
            <a:r>
              <a:rPr lang="en-US" dirty="0" err="1"/>
              <a:t>Brayton</a:t>
            </a:r>
            <a:r>
              <a:rPr lang="en-US" dirty="0"/>
              <a:t> Miles</a:t>
            </a:r>
          </a:p>
          <a:p>
            <a:r>
              <a:rPr lang="en-US" dirty="0" err="1"/>
              <a:t>Borica</a:t>
            </a:r>
            <a:r>
              <a:rPr lang="en-US" dirty="0"/>
              <a:t> </a:t>
            </a:r>
            <a:r>
              <a:rPr lang="en-US" dirty="0" err="1"/>
              <a:t>Chhem</a:t>
            </a:r>
            <a:endParaRPr lang="en-US" dirty="0"/>
          </a:p>
          <a:p>
            <a:r>
              <a:rPr lang="en-US" dirty="0"/>
              <a:t>Connor </a:t>
            </a:r>
            <a:r>
              <a:rPr lang="en-US" dirty="0" err="1"/>
              <a:t>Aspray</a:t>
            </a:r>
            <a:endParaRPr lang="en-US" dirty="0"/>
          </a:p>
          <a:p>
            <a:r>
              <a:rPr lang="en-US" dirty="0"/>
              <a:t>Alyssa Cloud</a:t>
            </a:r>
          </a:p>
          <a:p>
            <a:r>
              <a:rPr lang="en-US" dirty="0"/>
              <a:t>Chase Canales</a:t>
            </a:r>
          </a:p>
          <a:p>
            <a:r>
              <a:rPr lang="en-US" dirty="0"/>
              <a:t>Katherine Sims</a:t>
            </a:r>
          </a:p>
          <a:p>
            <a:r>
              <a:rPr lang="en-US" dirty="0"/>
              <a:t>Heather Locke</a:t>
            </a:r>
          </a:p>
          <a:p>
            <a:r>
              <a:rPr lang="en-US" dirty="0"/>
              <a:t>Sara </a:t>
            </a:r>
            <a:r>
              <a:rPr lang="en-US" dirty="0" err="1" smtClean="0"/>
              <a:t>Matukaitus</a:t>
            </a:r>
            <a:endParaRPr lang="en-US" dirty="0" smtClean="0"/>
          </a:p>
        </p:txBody>
      </p:sp>
      <p:sp>
        <p:nvSpPr>
          <p:cNvPr id="4" name="TextBox 3"/>
          <p:cNvSpPr txBox="1"/>
          <p:nvPr/>
        </p:nvSpPr>
        <p:spPr>
          <a:xfrm>
            <a:off x="2476500" y="1116538"/>
            <a:ext cx="2209800" cy="3139321"/>
          </a:xfrm>
          <a:prstGeom prst="rect">
            <a:avLst/>
          </a:prstGeom>
          <a:noFill/>
        </p:spPr>
        <p:txBody>
          <a:bodyPr wrap="square" rtlCol="0">
            <a:spAutoFit/>
          </a:bodyPr>
          <a:lstStyle/>
          <a:p>
            <a:pPr lvl="0"/>
            <a:r>
              <a:rPr lang="en-US" dirty="0">
                <a:solidFill>
                  <a:prstClr val="black"/>
                </a:solidFill>
              </a:rPr>
              <a:t>Group 2</a:t>
            </a:r>
          </a:p>
          <a:p>
            <a:pPr lvl="0"/>
            <a:r>
              <a:rPr lang="en-US" dirty="0">
                <a:solidFill>
                  <a:prstClr val="black"/>
                </a:solidFill>
              </a:rPr>
              <a:t>Matthew </a:t>
            </a:r>
            <a:r>
              <a:rPr lang="en-US" dirty="0" err="1">
                <a:solidFill>
                  <a:prstClr val="black"/>
                </a:solidFill>
              </a:rPr>
              <a:t>Bonachea</a:t>
            </a:r>
            <a:endParaRPr lang="en-US" dirty="0">
              <a:solidFill>
                <a:prstClr val="black"/>
              </a:solidFill>
            </a:endParaRPr>
          </a:p>
          <a:p>
            <a:pPr lvl="0"/>
            <a:r>
              <a:rPr lang="en-US" dirty="0">
                <a:solidFill>
                  <a:prstClr val="black"/>
                </a:solidFill>
              </a:rPr>
              <a:t>Taylor Paddock</a:t>
            </a:r>
          </a:p>
          <a:p>
            <a:pPr lvl="0"/>
            <a:r>
              <a:rPr lang="en-US" dirty="0" err="1">
                <a:solidFill>
                  <a:prstClr val="black"/>
                </a:solidFill>
              </a:rPr>
              <a:t>Zac</a:t>
            </a:r>
            <a:r>
              <a:rPr lang="en-US" dirty="0">
                <a:solidFill>
                  <a:prstClr val="black"/>
                </a:solidFill>
              </a:rPr>
              <a:t> </a:t>
            </a:r>
            <a:r>
              <a:rPr lang="en-US" dirty="0" err="1">
                <a:solidFill>
                  <a:prstClr val="black"/>
                </a:solidFill>
              </a:rPr>
              <a:t>Schroepfer</a:t>
            </a:r>
            <a:endParaRPr lang="en-US" dirty="0">
              <a:solidFill>
                <a:prstClr val="black"/>
              </a:solidFill>
            </a:endParaRPr>
          </a:p>
          <a:p>
            <a:pPr lvl="0"/>
            <a:r>
              <a:rPr lang="en-US" dirty="0">
                <a:solidFill>
                  <a:prstClr val="black"/>
                </a:solidFill>
              </a:rPr>
              <a:t>Will </a:t>
            </a:r>
            <a:r>
              <a:rPr lang="en-US" dirty="0" err="1">
                <a:solidFill>
                  <a:prstClr val="black"/>
                </a:solidFill>
              </a:rPr>
              <a:t>Woulard</a:t>
            </a:r>
            <a:endParaRPr lang="en-US" dirty="0">
              <a:solidFill>
                <a:prstClr val="black"/>
              </a:solidFill>
            </a:endParaRPr>
          </a:p>
          <a:p>
            <a:pPr lvl="0"/>
            <a:r>
              <a:rPr lang="en-US" dirty="0">
                <a:solidFill>
                  <a:prstClr val="black"/>
                </a:solidFill>
              </a:rPr>
              <a:t>Ileana </a:t>
            </a:r>
            <a:r>
              <a:rPr lang="en-US" dirty="0" err="1">
                <a:solidFill>
                  <a:prstClr val="black"/>
                </a:solidFill>
              </a:rPr>
              <a:t>Patlan</a:t>
            </a:r>
            <a:endParaRPr lang="en-US" dirty="0">
              <a:solidFill>
                <a:prstClr val="black"/>
              </a:solidFill>
            </a:endParaRPr>
          </a:p>
          <a:p>
            <a:pPr lvl="0"/>
            <a:r>
              <a:rPr lang="en-US" dirty="0">
                <a:solidFill>
                  <a:prstClr val="black"/>
                </a:solidFill>
              </a:rPr>
              <a:t>Ian MacDonald</a:t>
            </a:r>
          </a:p>
          <a:p>
            <a:pPr lvl="0"/>
            <a:r>
              <a:rPr lang="en-US" dirty="0">
                <a:solidFill>
                  <a:prstClr val="black"/>
                </a:solidFill>
              </a:rPr>
              <a:t>Aaron Forde</a:t>
            </a:r>
          </a:p>
          <a:p>
            <a:pPr lvl="0"/>
            <a:r>
              <a:rPr lang="en-US" dirty="0">
                <a:solidFill>
                  <a:prstClr val="black"/>
                </a:solidFill>
              </a:rPr>
              <a:t>Eileen </a:t>
            </a:r>
            <a:r>
              <a:rPr lang="en-US" dirty="0" err="1">
                <a:solidFill>
                  <a:prstClr val="black"/>
                </a:solidFill>
              </a:rPr>
              <a:t>Rivery</a:t>
            </a:r>
            <a:endParaRPr lang="en-US" dirty="0">
              <a:solidFill>
                <a:prstClr val="black"/>
              </a:solidFill>
            </a:endParaRPr>
          </a:p>
          <a:p>
            <a:pPr lvl="0"/>
            <a:r>
              <a:rPr lang="en-US" dirty="0">
                <a:solidFill>
                  <a:prstClr val="black"/>
                </a:solidFill>
              </a:rPr>
              <a:t>Gene Leonard</a:t>
            </a:r>
          </a:p>
          <a:p>
            <a:pPr lvl="0"/>
            <a:r>
              <a:rPr lang="en-US" dirty="0">
                <a:solidFill>
                  <a:prstClr val="black"/>
                </a:solidFill>
              </a:rPr>
              <a:t>Amanda </a:t>
            </a:r>
            <a:r>
              <a:rPr lang="en-US" dirty="0" err="1">
                <a:solidFill>
                  <a:prstClr val="black"/>
                </a:solidFill>
              </a:rPr>
              <a:t>Saguil</a:t>
            </a:r>
            <a:endParaRPr lang="en-US" dirty="0">
              <a:solidFill>
                <a:prstClr val="black"/>
              </a:solidFill>
            </a:endParaRPr>
          </a:p>
        </p:txBody>
      </p:sp>
      <p:sp>
        <p:nvSpPr>
          <p:cNvPr id="6" name="TextBox 5"/>
          <p:cNvSpPr txBox="1"/>
          <p:nvPr/>
        </p:nvSpPr>
        <p:spPr>
          <a:xfrm>
            <a:off x="4503420" y="1131777"/>
            <a:ext cx="2362200" cy="3139321"/>
          </a:xfrm>
          <a:prstGeom prst="rect">
            <a:avLst/>
          </a:prstGeom>
          <a:noFill/>
        </p:spPr>
        <p:txBody>
          <a:bodyPr wrap="square" rtlCol="0">
            <a:spAutoFit/>
          </a:bodyPr>
          <a:lstStyle/>
          <a:p>
            <a:r>
              <a:rPr lang="en-US" dirty="0"/>
              <a:t>Group 3</a:t>
            </a:r>
          </a:p>
          <a:p>
            <a:r>
              <a:rPr lang="en-US" dirty="0"/>
              <a:t>Kubra Khan</a:t>
            </a:r>
          </a:p>
          <a:p>
            <a:r>
              <a:rPr lang="en-US" dirty="0"/>
              <a:t>Shane Meagher</a:t>
            </a:r>
          </a:p>
          <a:p>
            <a:r>
              <a:rPr lang="en-US" dirty="0" err="1"/>
              <a:t>Geeta</a:t>
            </a:r>
            <a:r>
              <a:rPr lang="en-US" dirty="0"/>
              <a:t> </a:t>
            </a:r>
            <a:r>
              <a:rPr lang="en-US" dirty="0" err="1"/>
              <a:t>Minocha</a:t>
            </a:r>
            <a:endParaRPr lang="en-US" dirty="0"/>
          </a:p>
          <a:p>
            <a:r>
              <a:rPr lang="en-US" dirty="0" err="1"/>
              <a:t>Johnathan</a:t>
            </a:r>
            <a:r>
              <a:rPr lang="en-US" dirty="0"/>
              <a:t> Thompson</a:t>
            </a:r>
          </a:p>
          <a:p>
            <a:r>
              <a:rPr lang="en-US" dirty="0"/>
              <a:t>James Lowe</a:t>
            </a:r>
          </a:p>
          <a:p>
            <a:r>
              <a:rPr lang="en-US" dirty="0"/>
              <a:t>Junior Pierre Louis</a:t>
            </a:r>
          </a:p>
          <a:p>
            <a:r>
              <a:rPr lang="en-US" dirty="0"/>
              <a:t>Katherine </a:t>
            </a:r>
            <a:r>
              <a:rPr lang="en-US" dirty="0" err="1"/>
              <a:t>Castaner</a:t>
            </a:r>
            <a:endParaRPr lang="en-US" dirty="0"/>
          </a:p>
          <a:p>
            <a:r>
              <a:rPr lang="en-US" dirty="0"/>
              <a:t>Sara </a:t>
            </a:r>
            <a:r>
              <a:rPr lang="en-US" dirty="0" err="1"/>
              <a:t>Kvaska</a:t>
            </a:r>
            <a:endParaRPr lang="en-US" dirty="0"/>
          </a:p>
          <a:p>
            <a:r>
              <a:rPr lang="en-US" dirty="0"/>
              <a:t>Richard </a:t>
            </a:r>
            <a:r>
              <a:rPr lang="en-US" dirty="0" err="1"/>
              <a:t>Osso</a:t>
            </a:r>
            <a:endParaRPr lang="en-US" dirty="0"/>
          </a:p>
          <a:p>
            <a:r>
              <a:rPr lang="en-US" dirty="0" err="1"/>
              <a:t>Reneé</a:t>
            </a:r>
            <a:r>
              <a:rPr lang="en-US" dirty="0"/>
              <a:t> </a:t>
            </a:r>
            <a:r>
              <a:rPr lang="en-US" dirty="0" err="1"/>
              <a:t>Richar</a:t>
            </a:r>
            <a:endParaRPr lang="en-US" dirty="0"/>
          </a:p>
        </p:txBody>
      </p:sp>
      <p:sp>
        <p:nvSpPr>
          <p:cNvPr id="7" name="TextBox 6"/>
          <p:cNvSpPr txBox="1"/>
          <p:nvPr/>
        </p:nvSpPr>
        <p:spPr>
          <a:xfrm>
            <a:off x="6675120" y="1116538"/>
            <a:ext cx="1905000" cy="3139321"/>
          </a:xfrm>
          <a:prstGeom prst="rect">
            <a:avLst/>
          </a:prstGeom>
          <a:noFill/>
        </p:spPr>
        <p:txBody>
          <a:bodyPr wrap="square" rtlCol="0">
            <a:spAutoFit/>
          </a:bodyPr>
          <a:lstStyle/>
          <a:p>
            <a:r>
              <a:rPr lang="en-US" dirty="0"/>
              <a:t>Group 4</a:t>
            </a:r>
          </a:p>
          <a:p>
            <a:r>
              <a:rPr lang="en-US" dirty="0"/>
              <a:t>Abby Wells</a:t>
            </a:r>
          </a:p>
          <a:p>
            <a:r>
              <a:rPr lang="en-US" dirty="0"/>
              <a:t>Morgan Denny</a:t>
            </a:r>
          </a:p>
          <a:p>
            <a:r>
              <a:rPr lang="en-US" dirty="0"/>
              <a:t>Jasmine Myers</a:t>
            </a:r>
          </a:p>
          <a:p>
            <a:r>
              <a:rPr lang="en-US" dirty="0"/>
              <a:t>Mike Greenwald</a:t>
            </a:r>
          </a:p>
          <a:p>
            <a:r>
              <a:rPr lang="en-US" dirty="0"/>
              <a:t>Linda Martin</a:t>
            </a:r>
          </a:p>
          <a:p>
            <a:r>
              <a:rPr lang="en-US" dirty="0"/>
              <a:t>Stephan </a:t>
            </a:r>
            <a:r>
              <a:rPr lang="en-US" dirty="0" err="1"/>
              <a:t>Jaksch</a:t>
            </a:r>
            <a:endParaRPr lang="en-US" dirty="0"/>
          </a:p>
          <a:p>
            <a:r>
              <a:rPr lang="en-US" dirty="0"/>
              <a:t>Noah </a:t>
            </a:r>
            <a:r>
              <a:rPr lang="en-US" dirty="0" err="1"/>
              <a:t>Shahaf</a:t>
            </a:r>
            <a:endParaRPr lang="en-US" dirty="0"/>
          </a:p>
          <a:p>
            <a:r>
              <a:rPr lang="en-US" dirty="0"/>
              <a:t>Jose </a:t>
            </a:r>
            <a:r>
              <a:rPr lang="en-US" dirty="0" err="1"/>
              <a:t>Leoncio</a:t>
            </a:r>
            <a:endParaRPr lang="en-US" dirty="0"/>
          </a:p>
          <a:p>
            <a:r>
              <a:rPr lang="en-US" dirty="0"/>
              <a:t>Pam Edwards</a:t>
            </a:r>
          </a:p>
          <a:p>
            <a:r>
              <a:rPr lang="en-US" dirty="0"/>
              <a:t>Liz </a:t>
            </a:r>
            <a:r>
              <a:rPr lang="en-US" dirty="0" err="1"/>
              <a:t>Kominar</a:t>
            </a:r>
            <a:endParaRPr lang="en-US" dirty="0"/>
          </a:p>
        </p:txBody>
      </p:sp>
      <p:sp>
        <p:nvSpPr>
          <p:cNvPr id="8" name="TextBox 7"/>
          <p:cNvSpPr txBox="1"/>
          <p:nvPr/>
        </p:nvSpPr>
        <p:spPr>
          <a:xfrm>
            <a:off x="4770120" y="4419600"/>
            <a:ext cx="3733800" cy="2862322"/>
          </a:xfrm>
          <a:prstGeom prst="rect">
            <a:avLst/>
          </a:prstGeom>
          <a:noFill/>
        </p:spPr>
        <p:txBody>
          <a:bodyPr wrap="square" numCol="2" rtlCol="0">
            <a:spAutoFit/>
          </a:bodyPr>
          <a:lstStyle/>
          <a:p>
            <a:r>
              <a:rPr lang="en-US" dirty="0"/>
              <a:t>Group 6</a:t>
            </a:r>
          </a:p>
          <a:p>
            <a:r>
              <a:rPr lang="en-US" dirty="0"/>
              <a:t>Nick </a:t>
            </a:r>
            <a:r>
              <a:rPr lang="en-US" dirty="0" err="1"/>
              <a:t>Azcarate</a:t>
            </a:r>
            <a:endParaRPr lang="en-US" dirty="0"/>
          </a:p>
          <a:p>
            <a:r>
              <a:rPr lang="en-US" dirty="0"/>
              <a:t>Matthew Lancaster</a:t>
            </a:r>
          </a:p>
          <a:p>
            <a:r>
              <a:rPr lang="en-US" dirty="0" err="1"/>
              <a:t>Estefania</a:t>
            </a:r>
            <a:r>
              <a:rPr lang="en-US" dirty="0"/>
              <a:t> Baez</a:t>
            </a:r>
          </a:p>
          <a:p>
            <a:r>
              <a:rPr lang="en-US" dirty="0"/>
              <a:t>Bailey Gray</a:t>
            </a:r>
          </a:p>
          <a:p>
            <a:r>
              <a:rPr lang="en-US" dirty="0" err="1"/>
              <a:t>Palak</a:t>
            </a:r>
            <a:r>
              <a:rPr lang="en-US" dirty="0"/>
              <a:t> Shah</a:t>
            </a:r>
          </a:p>
          <a:p>
            <a:endParaRPr lang="en-US" dirty="0" smtClean="0"/>
          </a:p>
          <a:p>
            <a:endParaRPr lang="en-US" dirty="0"/>
          </a:p>
          <a:p>
            <a:endParaRPr lang="en-US" dirty="0" smtClean="0"/>
          </a:p>
          <a:p>
            <a:r>
              <a:rPr lang="en-US" dirty="0" smtClean="0"/>
              <a:t>Gina </a:t>
            </a:r>
            <a:r>
              <a:rPr lang="en-US" dirty="0" err="1"/>
              <a:t>Bae</a:t>
            </a:r>
            <a:endParaRPr lang="en-US" dirty="0"/>
          </a:p>
          <a:p>
            <a:r>
              <a:rPr lang="en-US" dirty="0"/>
              <a:t>Griffin Baker-</a:t>
            </a:r>
            <a:r>
              <a:rPr lang="en-US" dirty="0" err="1"/>
              <a:t>Royo</a:t>
            </a:r>
            <a:endParaRPr lang="en-US" dirty="0"/>
          </a:p>
          <a:p>
            <a:r>
              <a:rPr lang="en-US" dirty="0"/>
              <a:t>Lana </a:t>
            </a:r>
            <a:r>
              <a:rPr lang="en-US" dirty="0" err="1"/>
              <a:t>Nudel</a:t>
            </a:r>
            <a:endParaRPr lang="en-US" dirty="0"/>
          </a:p>
          <a:p>
            <a:r>
              <a:rPr lang="en-US" dirty="0"/>
              <a:t>Dawn Campbell</a:t>
            </a:r>
          </a:p>
        </p:txBody>
      </p:sp>
      <p:sp>
        <p:nvSpPr>
          <p:cNvPr id="9" name="TextBox 8"/>
          <p:cNvSpPr txBox="1"/>
          <p:nvPr/>
        </p:nvSpPr>
        <p:spPr>
          <a:xfrm>
            <a:off x="457200" y="4419600"/>
            <a:ext cx="3642360" cy="2862322"/>
          </a:xfrm>
          <a:prstGeom prst="rect">
            <a:avLst/>
          </a:prstGeom>
          <a:noFill/>
        </p:spPr>
        <p:txBody>
          <a:bodyPr wrap="square" numCol="2" rtlCol="0">
            <a:spAutoFit/>
          </a:bodyPr>
          <a:lstStyle/>
          <a:p>
            <a:r>
              <a:rPr lang="en-US" dirty="0"/>
              <a:t>Group 5</a:t>
            </a:r>
          </a:p>
          <a:p>
            <a:r>
              <a:rPr lang="en-US" dirty="0" err="1"/>
              <a:t>Charli</a:t>
            </a:r>
            <a:r>
              <a:rPr lang="en-US" dirty="0"/>
              <a:t> Baden</a:t>
            </a:r>
          </a:p>
          <a:p>
            <a:r>
              <a:rPr lang="en-US" dirty="0"/>
              <a:t>Justin Raman</a:t>
            </a:r>
          </a:p>
          <a:p>
            <a:r>
              <a:rPr lang="en-US" dirty="0"/>
              <a:t>Gabby Stead</a:t>
            </a:r>
          </a:p>
          <a:p>
            <a:r>
              <a:rPr lang="en-US" dirty="0"/>
              <a:t>Emily </a:t>
            </a:r>
            <a:r>
              <a:rPr lang="en-US" dirty="0" smtClean="0"/>
              <a:t>Vance</a:t>
            </a:r>
          </a:p>
          <a:p>
            <a:r>
              <a:rPr lang="en-US" dirty="0" smtClean="0"/>
              <a:t>Samantha Maher</a:t>
            </a:r>
            <a:endParaRPr lang="en-US" dirty="0"/>
          </a:p>
          <a:p>
            <a:r>
              <a:rPr lang="en-US" dirty="0"/>
              <a:t>Ruben </a:t>
            </a:r>
            <a:r>
              <a:rPr lang="en-US" dirty="0" smtClean="0"/>
              <a:t>Martinez</a:t>
            </a:r>
            <a:endParaRPr lang="en-US" dirty="0"/>
          </a:p>
          <a:p>
            <a:endParaRPr lang="en-US" dirty="0" smtClean="0"/>
          </a:p>
          <a:p>
            <a:endParaRPr lang="en-US" dirty="0" smtClean="0"/>
          </a:p>
          <a:p>
            <a:endParaRPr lang="en-US" dirty="0"/>
          </a:p>
          <a:p>
            <a:r>
              <a:rPr lang="en-US" dirty="0" smtClean="0"/>
              <a:t>Dominique </a:t>
            </a:r>
            <a:r>
              <a:rPr lang="en-US" dirty="0"/>
              <a:t>Small</a:t>
            </a:r>
          </a:p>
          <a:p>
            <a:r>
              <a:rPr lang="en-US" dirty="0"/>
              <a:t>Richard Leys</a:t>
            </a:r>
          </a:p>
          <a:p>
            <a:r>
              <a:rPr lang="en-US" dirty="0"/>
              <a:t>Gwen Leys</a:t>
            </a:r>
          </a:p>
        </p:txBody>
      </p:sp>
    </p:spTree>
    <p:extLst>
      <p:ext uri="{BB962C8B-B14F-4D97-AF65-F5344CB8AC3E}">
        <p14:creationId xmlns:p14="http://schemas.microsoft.com/office/powerpoint/2010/main" xmlns="" val="2078991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266335" y="2286000"/>
            <a:ext cx="4572000" cy="2246769"/>
          </a:xfrm>
          <a:prstGeom prst="rect">
            <a:avLst/>
          </a:prstGeom>
        </p:spPr>
        <p:txBody>
          <a:bodyPr>
            <a:spAutoFit/>
          </a:bodyPr>
          <a:lstStyle/>
          <a:p>
            <a:pPr algn="ctr"/>
            <a:r>
              <a:rPr lang="en-US" sz="2800" dirty="0" smtClean="0">
                <a:latin typeface="Century Gothic" pitchFamily="34" charset="0"/>
              </a:rPr>
              <a:t>Provide </a:t>
            </a:r>
            <a:r>
              <a:rPr lang="en-US" sz="2800" dirty="0">
                <a:latin typeface="Century Gothic" pitchFamily="34" charset="0"/>
              </a:rPr>
              <a:t>information equally to all </a:t>
            </a:r>
            <a:r>
              <a:rPr lang="en-US" sz="2800" dirty="0" smtClean="0">
                <a:latin typeface="Century Gothic" pitchFamily="34" charset="0"/>
              </a:rPr>
              <a:t>candidates. Do not </a:t>
            </a:r>
            <a:r>
              <a:rPr lang="en-US" sz="2800" dirty="0">
                <a:latin typeface="Century Gothic" pitchFamily="34" charset="0"/>
              </a:rPr>
              <a:t>give any one candidate an advantage.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9616"/>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055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286000" y="2667000"/>
            <a:ext cx="4572000" cy="954107"/>
          </a:xfrm>
          <a:prstGeom prst="rect">
            <a:avLst/>
          </a:prstGeom>
        </p:spPr>
        <p:txBody>
          <a:bodyPr>
            <a:spAutoFit/>
          </a:bodyPr>
          <a:lstStyle/>
          <a:p>
            <a:pPr algn="ctr"/>
            <a:r>
              <a:rPr lang="en-US" sz="2800" dirty="0" smtClean="0">
                <a:latin typeface="Century Gothic" pitchFamily="34" charset="0"/>
              </a:rPr>
              <a:t>Remain impartial in regards to all offices.</a:t>
            </a:r>
            <a:endParaRPr lang="en-US" sz="2800" dirty="0">
              <a:latin typeface="Century Gothic"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558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52700" y="2095114"/>
            <a:ext cx="4038600" cy="2246769"/>
          </a:xfrm>
          <a:prstGeom prst="rect">
            <a:avLst/>
          </a:prstGeom>
        </p:spPr>
        <p:txBody>
          <a:bodyPr wrap="square">
            <a:spAutoFit/>
          </a:bodyPr>
          <a:lstStyle/>
          <a:p>
            <a:pPr algn="ctr"/>
            <a:r>
              <a:rPr lang="en-US" sz="2800" dirty="0" smtClean="0">
                <a:latin typeface="Century Gothic" pitchFamily="34" charset="0"/>
              </a:rPr>
              <a:t>Do </a:t>
            </a:r>
            <a:r>
              <a:rPr lang="en-US" sz="2800" smtClean="0">
                <a:latin typeface="Century Gothic" pitchFamily="34" charset="0"/>
              </a:rPr>
              <a:t>not assist, </a:t>
            </a:r>
            <a:r>
              <a:rPr lang="en-US" sz="2800" dirty="0" smtClean="0">
                <a:latin typeface="Century Gothic" pitchFamily="34" charset="0"/>
              </a:rPr>
              <a:t>or </a:t>
            </a:r>
            <a:r>
              <a:rPr lang="en-US" sz="2800" smtClean="0">
                <a:latin typeface="Century Gothic" pitchFamily="34" charset="0"/>
              </a:rPr>
              <a:t>participate in, </a:t>
            </a:r>
            <a:r>
              <a:rPr lang="en-US" sz="2800" dirty="0" smtClean="0">
                <a:latin typeface="Century Gothic" pitchFamily="34" charset="0"/>
              </a:rPr>
              <a:t>activities that make any candidate look bad.</a:t>
            </a:r>
            <a:endParaRPr lang="en-US" sz="2800" dirty="0">
              <a:latin typeface="Century Gothic"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1303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52600" y="838200"/>
            <a:ext cx="5562600" cy="5262979"/>
          </a:xfrm>
          <a:prstGeom prst="rect">
            <a:avLst/>
          </a:prstGeom>
          <a:noFill/>
        </p:spPr>
        <p:txBody>
          <a:bodyPr wrap="square" rtlCol="0">
            <a:spAutoFit/>
          </a:bodyPr>
          <a:lstStyle/>
          <a:p>
            <a:pPr algn="ctr"/>
            <a:r>
              <a:rPr lang="en-US" sz="2800" dirty="0" smtClean="0">
                <a:latin typeface="Century Gothic" pitchFamily="34" charset="0"/>
              </a:rPr>
              <a:t>Basically, please represent Key Club with the upmost integrity and respect for our organization. This means that you should not break any laws or rules, should refrain from using profanity or other inappropriate gestures, and should not post anything that would disparage the reputation of the Florida District of Key Club International.</a:t>
            </a:r>
            <a:endParaRPr lang="en-US" sz="2800" dirty="0">
              <a:latin typeface="Century Gothic" pitchFamily="34" charset="0"/>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0"/>
            <a:ext cx="5365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22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524000" y="226367"/>
            <a:ext cx="6400800" cy="584775"/>
          </a:xfrm>
          <a:prstGeom prst="rect">
            <a:avLst/>
          </a:prstGeom>
          <a:noFill/>
        </p:spPr>
        <p:txBody>
          <a:bodyPr wrap="square" rtlCol="0">
            <a:spAutoFit/>
          </a:bodyPr>
          <a:lstStyle/>
          <a:p>
            <a:r>
              <a:rPr lang="en-US" sz="3200" dirty="0" smtClean="0">
                <a:latin typeface="Century Gothic" pitchFamily="34" charset="0"/>
              </a:rPr>
              <a:t>Directions for Skits Segment</a:t>
            </a:r>
            <a:endParaRPr lang="en-US" sz="3200" dirty="0">
              <a:latin typeface="Century Gothic" pitchFamily="34" charset="0"/>
            </a:endParaRPr>
          </a:p>
        </p:txBody>
      </p:sp>
      <p:sp>
        <p:nvSpPr>
          <p:cNvPr id="4" name="TextBox 3"/>
          <p:cNvSpPr txBox="1"/>
          <p:nvPr/>
        </p:nvSpPr>
        <p:spPr>
          <a:xfrm>
            <a:off x="914400" y="1536174"/>
            <a:ext cx="7543800" cy="3785652"/>
          </a:xfrm>
          <a:prstGeom prst="rect">
            <a:avLst/>
          </a:prstGeom>
          <a:noFill/>
        </p:spPr>
        <p:txBody>
          <a:bodyPr wrap="square" rtlCol="0">
            <a:spAutoFit/>
          </a:bodyPr>
          <a:lstStyle/>
          <a:p>
            <a:r>
              <a:rPr lang="en-US" sz="2400" dirty="0" smtClean="0">
                <a:latin typeface="Century Gothic" pitchFamily="34" charset="0"/>
              </a:rPr>
              <a:t>In each of the skits to come there will be some errors in judgment or some outstanding displays of leadership. Please pay close attention and note the errors/ proper displays of leadership. Once each skit has ended your group will be allowed 3 minutes to discuss the contents of the skits and some potential ways to handle the situation correctly. We will then have 5 minutes to come together as a group to discuss our findings and thoughts.</a:t>
            </a:r>
            <a:endParaRPr lang="en-US" sz="2400" dirty="0">
              <a:latin typeface="Century Gothic"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581" y="811142"/>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416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114800" y="457199"/>
            <a:ext cx="1143000" cy="584775"/>
          </a:xfrm>
          <a:prstGeom prst="rect">
            <a:avLst/>
          </a:prstGeom>
          <a:noFill/>
        </p:spPr>
        <p:txBody>
          <a:bodyPr wrap="square" rtlCol="0">
            <a:spAutoFit/>
          </a:bodyPr>
          <a:lstStyle/>
          <a:p>
            <a:r>
              <a:rPr lang="en-US" sz="3200" dirty="0" smtClean="0"/>
              <a:t>Skit 1</a:t>
            </a:r>
            <a:endParaRPr lang="en-US" sz="32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71" y="1049348"/>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66800" y="2305615"/>
            <a:ext cx="7010400" cy="2246769"/>
          </a:xfrm>
          <a:prstGeom prst="rect">
            <a:avLst/>
          </a:prstGeom>
        </p:spPr>
        <p:txBody>
          <a:bodyPr wrap="square">
            <a:spAutoFit/>
          </a:bodyPr>
          <a:lstStyle/>
          <a:p>
            <a:pPr algn="ctr"/>
            <a:r>
              <a:rPr lang="en-US" sz="2800" dirty="0">
                <a:latin typeface="Century Gothic" pitchFamily="34" charset="0"/>
              </a:rPr>
              <a:t>A girl (or boy) receives a very seductive invitation by another to come to their room. This is such a difficult offer to refuse that they, understanding the consequences, accept the </a:t>
            </a:r>
            <a:r>
              <a:rPr lang="en-US" sz="2800" dirty="0" smtClean="0">
                <a:latin typeface="Century Gothic" pitchFamily="34" charset="0"/>
              </a:rPr>
              <a:t>invitation.</a:t>
            </a:r>
            <a:endParaRPr lang="en-US" sz="2800" dirty="0">
              <a:latin typeface="Century Gothic" pitchFamily="34" charset="0"/>
            </a:endParaRPr>
          </a:p>
        </p:txBody>
      </p:sp>
    </p:spTree>
    <p:extLst>
      <p:ext uri="{BB962C8B-B14F-4D97-AF65-F5344CB8AC3E}">
        <p14:creationId xmlns:p14="http://schemas.microsoft.com/office/powerpoint/2010/main" xmlns="" val="301398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795252" y="558224"/>
            <a:ext cx="1524000" cy="584775"/>
          </a:xfrm>
          <a:prstGeom prst="rect">
            <a:avLst/>
          </a:prstGeom>
          <a:noFill/>
        </p:spPr>
        <p:txBody>
          <a:bodyPr wrap="square" rtlCol="0">
            <a:spAutoFit/>
          </a:bodyPr>
          <a:lstStyle/>
          <a:p>
            <a:r>
              <a:rPr lang="en-US" sz="3200" dirty="0" smtClean="0"/>
              <a:t>Lessons</a:t>
            </a:r>
            <a:endParaRPr lang="en-US" sz="3200" dirty="0"/>
          </a:p>
        </p:txBody>
      </p:sp>
      <p:sp>
        <p:nvSpPr>
          <p:cNvPr id="6" name="Rectangle 5"/>
          <p:cNvSpPr/>
          <p:nvPr/>
        </p:nvSpPr>
        <p:spPr>
          <a:xfrm>
            <a:off x="1066800" y="2305615"/>
            <a:ext cx="7010400" cy="2246769"/>
          </a:xfrm>
          <a:prstGeom prst="rect">
            <a:avLst/>
          </a:prstGeom>
        </p:spPr>
        <p:txBody>
          <a:bodyPr wrap="square">
            <a:spAutoFit/>
          </a:bodyPr>
          <a:lstStyle/>
          <a:p>
            <a:pPr algn="ctr"/>
            <a:r>
              <a:rPr lang="en-US" sz="2800" dirty="0" smtClean="0">
                <a:latin typeface="Century Gothic" pitchFamily="34" charset="0"/>
              </a:rPr>
              <a:t>Purpling is NOT allowed under ANY circumstances. If you are aware of a situation involving purpling you should immediately notify the Governor or an adult.</a:t>
            </a:r>
            <a:endParaRPr lang="en-US" sz="2800" dirty="0">
              <a:latin typeface="Century Gothic" pitchFamily="34" charset="0"/>
            </a:endParaRPr>
          </a:p>
        </p:txBody>
      </p:sp>
    </p:spTree>
    <p:extLst>
      <p:ext uri="{BB962C8B-B14F-4D97-AF65-F5344CB8AC3E}">
        <p14:creationId xmlns:p14="http://schemas.microsoft.com/office/powerpoint/2010/main" xmlns="" val="424549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9"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114800" y="457199"/>
            <a:ext cx="1143000" cy="584775"/>
          </a:xfrm>
          <a:prstGeom prst="rect">
            <a:avLst/>
          </a:prstGeom>
          <a:noFill/>
        </p:spPr>
        <p:txBody>
          <a:bodyPr wrap="square" rtlCol="0">
            <a:spAutoFit/>
          </a:bodyPr>
          <a:lstStyle/>
          <a:p>
            <a:r>
              <a:rPr lang="en-US" sz="3200" dirty="0" smtClean="0"/>
              <a:t>Skit 2</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104900" y="2305615"/>
            <a:ext cx="7162800" cy="2246769"/>
          </a:xfrm>
          <a:prstGeom prst="rect">
            <a:avLst/>
          </a:prstGeom>
        </p:spPr>
        <p:txBody>
          <a:bodyPr wrap="square">
            <a:spAutoFit/>
          </a:bodyPr>
          <a:lstStyle/>
          <a:p>
            <a:pPr algn="ctr"/>
            <a:r>
              <a:rPr lang="en-US" sz="2800" dirty="0">
                <a:latin typeface="Century Gothic" pitchFamily="34" charset="0"/>
              </a:rPr>
              <a:t>A board member enters into a conversation about a candidate running for office. What should the other board member in the room, who has overheard this conversation, do? </a:t>
            </a:r>
          </a:p>
        </p:txBody>
      </p:sp>
    </p:spTree>
    <p:extLst>
      <p:ext uri="{BB962C8B-B14F-4D97-AF65-F5344CB8AC3E}">
        <p14:creationId xmlns:p14="http://schemas.microsoft.com/office/powerpoint/2010/main" xmlns="" val="122099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95252" y="558224"/>
            <a:ext cx="1524000" cy="584775"/>
          </a:xfrm>
          <a:prstGeom prst="rect">
            <a:avLst/>
          </a:prstGeom>
          <a:noFill/>
        </p:spPr>
        <p:txBody>
          <a:bodyPr wrap="square" rtlCol="0">
            <a:spAutoFit/>
          </a:bodyPr>
          <a:lstStyle/>
          <a:p>
            <a:r>
              <a:rPr lang="en-US" sz="3200" dirty="0" smtClean="0"/>
              <a:t>Lessons</a:t>
            </a:r>
            <a:endParaRPr lang="en-US" sz="3200" dirty="0"/>
          </a:p>
        </p:txBody>
      </p:sp>
      <p:sp>
        <p:nvSpPr>
          <p:cNvPr id="5" name="Rectangle 4"/>
          <p:cNvSpPr/>
          <p:nvPr/>
        </p:nvSpPr>
        <p:spPr>
          <a:xfrm>
            <a:off x="838200" y="2286000"/>
            <a:ext cx="7772400" cy="3970318"/>
          </a:xfrm>
          <a:prstGeom prst="rect">
            <a:avLst/>
          </a:prstGeom>
        </p:spPr>
        <p:txBody>
          <a:bodyPr wrap="square">
            <a:spAutoFit/>
          </a:bodyPr>
          <a:lstStyle/>
          <a:p>
            <a:pPr algn="ctr"/>
            <a:r>
              <a:rPr lang="en-US" sz="2800" dirty="0" smtClean="0">
                <a:latin typeface="Century Gothic" pitchFamily="34" charset="0"/>
              </a:rPr>
              <a:t>In this scenario, Tom does the right thing by intervening to prevent a fellow board member from becoming involved in a campaign. </a:t>
            </a:r>
            <a:r>
              <a:rPr lang="en-US" sz="2800" dirty="0">
                <a:latin typeface="Century Gothic" pitchFamily="34" charset="0"/>
              </a:rPr>
              <a:t>It is best to take a stand immediately, lead by example by refusing to participate, and confront the offending board member by correcting their </a:t>
            </a:r>
            <a:r>
              <a:rPr lang="en-US" sz="2800" dirty="0" smtClean="0">
                <a:latin typeface="Century Gothic" pitchFamily="34" charset="0"/>
              </a:rPr>
              <a:t>behavior. </a:t>
            </a:r>
            <a:r>
              <a:rPr lang="en-US" sz="2800" smtClean="0">
                <a:latin typeface="Century Gothic" pitchFamily="34" charset="0"/>
              </a:rPr>
              <a:t>As </a:t>
            </a:r>
            <a:r>
              <a:rPr lang="en-US" sz="2800" dirty="0" smtClean="0">
                <a:latin typeface="Century Gothic" pitchFamily="34" charset="0"/>
              </a:rPr>
              <a:t>leaders, and </a:t>
            </a:r>
            <a:r>
              <a:rPr lang="en-US" sz="2800" smtClean="0">
                <a:latin typeface="Century Gothic" pitchFamily="34" charset="0"/>
              </a:rPr>
              <a:t>board members, </a:t>
            </a:r>
            <a:r>
              <a:rPr lang="en-US" sz="2800" dirty="0" smtClean="0">
                <a:latin typeface="Century Gothic" pitchFamily="34" charset="0"/>
              </a:rPr>
              <a:t>we must stay </a:t>
            </a:r>
            <a:r>
              <a:rPr lang="en-US" sz="2800" b="1" u="sng" dirty="0" smtClean="0">
                <a:latin typeface="Century Gothic" pitchFamily="34" charset="0"/>
              </a:rPr>
              <a:t>neutral</a:t>
            </a:r>
            <a:r>
              <a:rPr lang="en-US" sz="2800" dirty="0" smtClean="0">
                <a:latin typeface="Century Gothic" pitchFamily="34" charset="0"/>
              </a:rPr>
              <a:t>.</a:t>
            </a:r>
            <a:endParaRPr lang="en-US" sz="2800" dirty="0">
              <a:latin typeface="Century Gothic" pitchFamily="34" charset="0"/>
            </a:endParaRPr>
          </a:p>
        </p:txBody>
      </p:sp>
    </p:spTree>
    <p:extLst>
      <p:ext uri="{BB962C8B-B14F-4D97-AF65-F5344CB8AC3E}">
        <p14:creationId xmlns:p14="http://schemas.microsoft.com/office/powerpoint/2010/main" xmlns="" val="186912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114800" y="457199"/>
            <a:ext cx="1143000" cy="584775"/>
          </a:xfrm>
          <a:prstGeom prst="rect">
            <a:avLst/>
          </a:prstGeom>
          <a:noFill/>
        </p:spPr>
        <p:txBody>
          <a:bodyPr wrap="square" rtlCol="0">
            <a:spAutoFit/>
          </a:bodyPr>
          <a:lstStyle/>
          <a:p>
            <a:r>
              <a:rPr lang="en-US" sz="3200" dirty="0" smtClean="0"/>
              <a:t>Skit 3</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028700" y="2521059"/>
            <a:ext cx="7315200" cy="1815882"/>
          </a:xfrm>
          <a:prstGeom prst="rect">
            <a:avLst/>
          </a:prstGeom>
        </p:spPr>
        <p:txBody>
          <a:bodyPr wrap="square">
            <a:spAutoFit/>
          </a:bodyPr>
          <a:lstStyle/>
          <a:p>
            <a:pPr lvl="0" algn="ctr"/>
            <a:r>
              <a:rPr lang="en-US" sz="2800" dirty="0">
                <a:latin typeface="Century Gothic" pitchFamily="34" charset="0"/>
              </a:rPr>
              <a:t>A club member brings alcohol to an event and a board member becomes aware of this.  What will he or she do about this?</a:t>
            </a:r>
          </a:p>
        </p:txBody>
      </p:sp>
    </p:spTree>
    <p:extLst>
      <p:ext uri="{BB962C8B-B14F-4D97-AF65-F5344CB8AC3E}">
        <p14:creationId xmlns:p14="http://schemas.microsoft.com/office/powerpoint/2010/main" xmlns="" val="347102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48" y="1143000"/>
            <a:ext cx="914400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95252" y="558224"/>
            <a:ext cx="1524000" cy="584775"/>
          </a:xfrm>
          <a:prstGeom prst="rect">
            <a:avLst/>
          </a:prstGeom>
          <a:noFill/>
        </p:spPr>
        <p:txBody>
          <a:bodyPr wrap="square" rtlCol="0">
            <a:spAutoFit/>
          </a:bodyPr>
          <a:lstStyle/>
          <a:p>
            <a:r>
              <a:rPr lang="en-US" sz="3200" dirty="0" smtClean="0"/>
              <a:t>Lessons</a:t>
            </a:r>
            <a:endParaRPr lang="en-US" sz="3200" dirty="0"/>
          </a:p>
        </p:txBody>
      </p:sp>
      <p:sp>
        <p:nvSpPr>
          <p:cNvPr id="5" name="TextBox 4"/>
          <p:cNvSpPr txBox="1"/>
          <p:nvPr/>
        </p:nvSpPr>
        <p:spPr>
          <a:xfrm>
            <a:off x="685800" y="2514600"/>
            <a:ext cx="7543800" cy="2677656"/>
          </a:xfrm>
          <a:prstGeom prst="rect">
            <a:avLst/>
          </a:prstGeom>
          <a:noFill/>
        </p:spPr>
        <p:txBody>
          <a:bodyPr wrap="square" rtlCol="0">
            <a:spAutoFit/>
          </a:bodyPr>
          <a:lstStyle/>
          <a:p>
            <a:pPr algn="ctr"/>
            <a:r>
              <a:rPr lang="en-US" sz="2800" dirty="0" smtClean="0">
                <a:latin typeface="Century Gothic" pitchFamily="34" charset="0"/>
              </a:rPr>
              <a:t>Whenever code of conduct violations are involving usage of illegal substances, it is best to contact the Governor or an adult immediately like the Lt. Governor in the skit did. These rules, and laws, are put in place to keep everyone safe.</a:t>
            </a:r>
            <a:endParaRPr lang="en-US" sz="2800" dirty="0">
              <a:latin typeface="Century Gothic" pitchFamily="34" charset="0"/>
            </a:endParaRPr>
          </a:p>
        </p:txBody>
      </p:sp>
    </p:spTree>
    <p:extLst>
      <p:ext uri="{BB962C8B-B14F-4D97-AF65-F5344CB8AC3E}">
        <p14:creationId xmlns:p14="http://schemas.microsoft.com/office/powerpoint/2010/main" xmlns="" val="2092648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929</Words>
  <Application>Microsoft Office PowerPoint</Application>
  <PresentationFormat>On-screen Show (4:3)</PresentationFormat>
  <Paragraphs>110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Code of Conduct Overview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Conduct Overview</dc:title>
  <dc:creator>Lauren</dc:creator>
  <cp:lastModifiedBy>David McCampbell</cp:lastModifiedBy>
  <cp:revision>15</cp:revision>
  <dcterms:created xsi:type="dcterms:W3CDTF">2014-06-05T20:51:12Z</dcterms:created>
  <dcterms:modified xsi:type="dcterms:W3CDTF">2014-06-10T03:23:06Z</dcterms:modified>
</cp:coreProperties>
</file>